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60" r:id="rId4"/>
    <p:sldId id="267" r:id="rId5"/>
    <p:sldId id="266" r:id="rId6"/>
    <p:sldId id="291" r:id="rId7"/>
    <p:sldId id="288" r:id="rId8"/>
    <p:sldId id="268" r:id="rId9"/>
    <p:sldId id="286" r:id="rId10"/>
    <p:sldId id="293" r:id="rId11"/>
    <p:sldId id="289" r:id="rId12"/>
    <p:sldId id="294" r:id="rId13"/>
    <p:sldId id="295" r:id="rId14"/>
    <p:sldId id="296" r:id="rId15"/>
    <p:sldId id="298" r:id="rId16"/>
    <p:sldId id="299" r:id="rId17"/>
    <p:sldId id="300" r:id="rId18"/>
    <p:sldId id="303" r:id="rId19"/>
    <p:sldId id="301" r:id="rId20"/>
    <p:sldId id="302" r:id="rId21"/>
    <p:sldId id="304" r:id="rId22"/>
    <p:sldId id="306" r:id="rId23"/>
    <p:sldId id="311" r:id="rId24"/>
    <p:sldId id="305" r:id="rId25"/>
    <p:sldId id="285" r:id="rId26"/>
    <p:sldId id="265"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l4CnVHloXivtjiedjn+/OJC0pm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0" autoAdjust="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39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182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512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555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365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758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1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549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92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204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 name="Google Shape;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831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36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3794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5657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286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315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64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04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670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26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056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vaste foto">
  <p:cSld name="Titeldia vaste foto">
    <p:spTree>
      <p:nvGrpSpPr>
        <p:cNvPr id="1" name="Shape 11"/>
        <p:cNvGrpSpPr/>
        <p:nvPr/>
      </p:nvGrpSpPr>
      <p:grpSpPr>
        <a:xfrm>
          <a:off x="0" y="0"/>
          <a:ext cx="0" cy="0"/>
          <a:chOff x="0" y="0"/>
          <a:chExt cx="0" cy="0"/>
        </a:xfrm>
      </p:grpSpPr>
      <p:pic>
        <p:nvPicPr>
          <p:cNvPr id="12" name="Google Shape;12;p8" descr="SPVOZN_PPT_SCE_OBB_1920x1080px_RGB1.jp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3" name="Google Shape;13;p8" descr="re2 _HVA2395.jpg"/>
          <p:cNvPicPr preferRelativeResize="0"/>
          <p:nvPr/>
        </p:nvPicPr>
        <p:blipFill rotWithShape="1">
          <a:blip r:embed="rId3">
            <a:alphaModFix/>
          </a:blip>
          <a:srcRect/>
          <a:stretch/>
        </p:blipFill>
        <p:spPr>
          <a:xfrm>
            <a:off x="3192463" y="1279525"/>
            <a:ext cx="5280025" cy="3182938"/>
          </a:xfrm>
          <a:prstGeom prst="rect">
            <a:avLst/>
          </a:prstGeom>
          <a:noFill/>
          <a:ln>
            <a:noFill/>
          </a:ln>
        </p:spPr>
      </p:pic>
      <p:sp>
        <p:nvSpPr>
          <p:cNvPr id="14" name="Google Shape;14;p8"/>
          <p:cNvSpPr txBox="1">
            <a:spLocks noGrp="1"/>
          </p:cNvSpPr>
          <p:nvPr>
            <p:ph type="subTitle" idx="1"/>
          </p:nvPr>
        </p:nvSpPr>
        <p:spPr>
          <a:xfrm>
            <a:off x="339685" y="2914654"/>
            <a:ext cx="2853176" cy="1314450"/>
          </a:xfrm>
          <a:prstGeom prst="rect">
            <a:avLst/>
          </a:prstGeom>
          <a:noFill/>
          <a:ln>
            <a:noFill/>
          </a:ln>
        </p:spPr>
        <p:txBody>
          <a:bodyPr spcFirstLastPara="1" wrap="square" lIns="0" tIns="45700" rIns="91425" bIns="0" anchor="t" anchorCtr="0">
            <a:normAutofit/>
          </a:bodyPr>
          <a:lstStyle>
            <a:lvl1pPr lvl="0" algn="l">
              <a:lnSpc>
                <a:spcPct val="80000"/>
              </a:lnSpc>
              <a:spcBef>
                <a:spcPts val="460"/>
              </a:spcBef>
              <a:spcAft>
                <a:spcPts val="0"/>
              </a:spcAft>
              <a:buClr>
                <a:schemeClr val="lt2"/>
              </a:buClr>
              <a:buSzPts val="2300"/>
              <a:buNone/>
              <a:defRPr sz="2300" b="1">
                <a:solidFill>
                  <a:schemeClr val="lt2"/>
                </a:solidFill>
              </a:defRPr>
            </a:lvl1pPr>
            <a:lvl2pPr lvl="1" algn="ctr">
              <a:lnSpc>
                <a:spcPct val="100000"/>
              </a:lnSpc>
              <a:spcBef>
                <a:spcPts val="560"/>
              </a:spcBef>
              <a:spcAft>
                <a:spcPts val="0"/>
              </a:spcAft>
              <a:buClr>
                <a:srgbClr val="C3D39A"/>
              </a:buClr>
              <a:buSzPts val="2800"/>
              <a:buNone/>
              <a:defRPr>
                <a:solidFill>
                  <a:srgbClr val="C3D39A"/>
                </a:solidFill>
              </a:defRPr>
            </a:lvl2pPr>
            <a:lvl3pPr lvl="2" algn="ctr">
              <a:lnSpc>
                <a:spcPct val="100000"/>
              </a:lnSpc>
              <a:spcBef>
                <a:spcPts val="480"/>
              </a:spcBef>
              <a:spcAft>
                <a:spcPts val="0"/>
              </a:spcAft>
              <a:buClr>
                <a:srgbClr val="C3D39A"/>
              </a:buClr>
              <a:buSzPts val="2400"/>
              <a:buNone/>
              <a:defRPr>
                <a:solidFill>
                  <a:srgbClr val="C3D39A"/>
                </a:solidFill>
              </a:defRPr>
            </a:lvl3pPr>
            <a:lvl4pPr lvl="3" algn="ctr">
              <a:lnSpc>
                <a:spcPct val="100000"/>
              </a:lnSpc>
              <a:spcBef>
                <a:spcPts val="400"/>
              </a:spcBef>
              <a:spcAft>
                <a:spcPts val="0"/>
              </a:spcAft>
              <a:buClr>
                <a:srgbClr val="C3D39A"/>
              </a:buClr>
              <a:buSzPts val="2000"/>
              <a:buNone/>
              <a:defRPr>
                <a:solidFill>
                  <a:srgbClr val="C3D39A"/>
                </a:solidFill>
              </a:defRPr>
            </a:lvl4pPr>
            <a:lvl5pPr lvl="4" algn="ctr">
              <a:lnSpc>
                <a:spcPct val="100000"/>
              </a:lnSpc>
              <a:spcBef>
                <a:spcPts val="400"/>
              </a:spcBef>
              <a:spcAft>
                <a:spcPts val="0"/>
              </a:spcAft>
              <a:buClr>
                <a:srgbClr val="C3D39A"/>
              </a:buClr>
              <a:buSzPts val="2000"/>
              <a:buNone/>
              <a:defRPr>
                <a:solidFill>
                  <a:srgbClr val="C3D39A"/>
                </a:solidFill>
              </a:defRPr>
            </a:lvl5pPr>
            <a:lvl6pPr lvl="5" algn="ctr">
              <a:lnSpc>
                <a:spcPct val="100000"/>
              </a:lnSpc>
              <a:spcBef>
                <a:spcPts val="400"/>
              </a:spcBef>
              <a:spcAft>
                <a:spcPts val="0"/>
              </a:spcAft>
              <a:buClr>
                <a:srgbClr val="C3D39A"/>
              </a:buClr>
              <a:buSzPts val="2000"/>
              <a:buNone/>
              <a:defRPr>
                <a:solidFill>
                  <a:srgbClr val="C3D39A"/>
                </a:solidFill>
              </a:defRPr>
            </a:lvl6pPr>
            <a:lvl7pPr lvl="6" algn="ctr">
              <a:lnSpc>
                <a:spcPct val="100000"/>
              </a:lnSpc>
              <a:spcBef>
                <a:spcPts val="400"/>
              </a:spcBef>
              <a:spcAft>
                <a:spcPts val="0"/>
              </a:spcAft>
              <a:buClr>
                <a:srgbClr val="C3D39A"/>
              </a:buClr>
              <a:buSzPts val="2000"/>
              <a:buNone/>
              <a:defRPr>
                <a:solidFill>
                  <a:srgbClr val="C3D39A"/>
                </a:solidFill>
              </a:defRPr>
            </a:lvl7pPr>
            <a:lvl8pPr lvl="7" algn="ctr">
              <a:lnSpc>
                <a:spcPct val="100000"/>
              </a:lnSpc>
              <a:spcBef>
                <a:spcPts val="400"/>
              </a:spcBef>
              <a:spcAft>
                <a:spcPts val="0"/>
              </a:spcAft>
              <a:buClr>
                <a:srgbClr val="C3D39A"/>
              </a:buClr>
              <a:buSzPts val="2000"/>
              <a:buNone/>
              <a:defRPr>
                <a:solidFill>
                  <a:srgbClr val="C3D39A"/>
                </a:solidFill>
              </a:defRPr>
            </a:lvl8pPr>
            <a:lvl9pPr lvl="8" algn="ctr">
              <a:lnSpc>
                <a:spcPct val="100000"/>
              </a:lnSpc>
              <a:spcBef>
                <a:spcPts val="400"/>
              </a:spcBef>
              <a:spcAft>
                <a:spcPts val="0"/>
              </a:spcAft>
              <a:buClr>
                <a:srgbClr val="C3D39A"/>
              </a:buClr>
              <a:buSzPts val="2000"/>
              <a:buNone/>
              <a:defRPr>
                <a:solidFill>
                  <a:srgbClr val="C3D39A"/>
                </a:solidFill>
              </a:defRPr>
            </a:lvl9pPr>
          </a:lstStyle>
          <a:p>
            <a:endParaRPr/>
          </a:p>
        </p:txBody>
      </p:sp>
      <p:sp>
        <p:nvSpPr>
          <p:cNvPr id="15" name="Google Shape;15;p8"/>
          <p:cNvSpPr txBox="1"/>
          <p:nvPr/>
        </p:nvSpPr>
        <p:spPr>
          <a:xfrm>
            <a:off x="227048" y="4809748"/>
            <a:ext cx="1156536"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nl-NL" sz="800" b="0" i="0" u="none" strike="noStrike" cap="none">
                <a:solidFill>
                  <a:srgbClr val="49403F"/>
                </a:solidFill>
                <a:latin typeface="Arial"/>
                <a:ea typeface="Arial"/>
                <a:cs typeface="Arial"/>
                <a:sym typeface="Arial"/>
              </a:rPr>
              <a:t>Oude Bossche Baan,</a:t>
            </a:r>
            <a:endParaRPr sz="800" b="0" i="0" u="none" strike="noStrike" cap="none">
              <a:solidFill>
                <a:srgbClr val="49403F"/>
              </a:solidFill>
              <a:latin typeface="Arial"/>
              <a:ea typeface="Arial"/>
              <a:cs typeface="Arial"/>
              <a:sym typeface="Arial"/>
            </a:endParaRPr>
          </a:p>
        </p:txBody>
      </p:sp>
      <p:sp>
        <p:nvSpPr>
          <p:cNvPr id="16" name="Google Shape;16;p8"/>
          <p:cNvSpPr txBox="1">
            <a:spLocks noGrp="1"/>
          </p:cNvSpPr>
          <p:nvPr>
            <p:ph type="body" idx="2"/>
          </p:nvPr>
        </p:nvSpPr>
        <p:spPr>
          <a:xfrm>
            <a:off x="1247351" y="4810879"/>
            <a:ext cx="2200275" cy="2143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
              </a:spcBef>
              <a:spcAft>
                <a:spcPts val="0"/>
              </a:spcAft>
              <a:buClr>
                <a:srgbClr val="49403F"/>
              </a:buClr>
              <a:buSzPts val="800"/>
              <a:buNone/>
              <a:defRPr sz="800">
                <a:solidFill>
                  <a:srgbClr val="49403F"/>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8"/>
          <p:cNvSpPr txBox="1">
            <a:spLocks noGrp="1"/>
          </p:cNvSpPr>
          <p:nvPr>
            <p:ph type="ctrTitle"/>
          </p:nvPr>
        </p:nvSpPr>
        <p:spPr>
          <a:xfrm>
            <a:off x="332590" y="1280120"/>
            <a:ext cx="5017227" cy="1102519"/>
          </a:xfrm>
          <a:prstGeom prst="rect">
            <a:avLst/>
          </a:prstGeom>
          <a:noFill/>
          <a:ln>
            <a:noFill/>
          </a:ln>
        </p:spPr>
        <p:txBody>
          <a:bodyPr spcFirstLastPara="1" wrap="square" lIns="0" tIns="0" rIns="36000" bIns="0" anchor="t" anchorCtr="0">
            <a:normAutofit/>
          </a:bodyPr>
          <a:lstStyle>
            <a:lvl1pPr lvl="0" algn="l">
              <a:lnSpc>
                <a:spcPct val="8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eldia">
  <p:cSld name="1_Titeldia">
    <p:spTree>
      <p:nvGrpSpPr>
        <p:cNvPr id="1" name="Shape 18"/>
        <p:cNvGrpSpPr/>
        <p:nvPr/>
      </p:nvGrpSpPr>
      <p:grpSpPr>
        <a:xfrm>
          <a:off x="0" y="0"/>
          <a:ext cx="0" cy="0"/>
          <a:chOff x="0" y="0"/>
          <a:chExt cx="0" cy="0"/>
        </a:xfrm>
      </p:grpSpPr>
      <p:pic>
        <p:nvPicPr>
          <p:cNvPr id="19" name="Google Shape;19;p9" descr="SPVOZN_PPT_SCE_OBB_1920x1080px_RGB1.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 name="Google Shape;20;p9"/>
          <p:cNvSpPr txBox="1">
            <a:spLocks noGrp="1"/>
          </p:cNvSpPr>
          <p:nvPr>
            <p:ph type="subTitle" idx="1"/>
          </p:nvPr>
        </p:nvSpPr>
        <p:spPr>
          <a:xfrm>
            <a:off x="339685" y="2914654"/>
            <a:ext cx="2853176" cy="1314450"/>
          </a:xfrm>
          <a:prstGeom prst="rect">
            <a:avLst/>
          </a:prstGeom>
          <a:noFill/>
          <a:ln>
            <a:noFill/>
          </a:ln>
        </p:spPr>
        <p:txBody>
          <a:bodyPr spcFirstLastPara="1" wrap="square" lIns="0" tIns="45700" rIns="91425" bIns="0" anchor="t" anchorCtr="0">
            <a:normAutofit/>
          </a:bodyPr>
          <a:lstStyle>
            <a:lvl1pPr lvl="0" algn="l">
              <a:lnSpc>
                <a:spcPct val="80000"/>
              </a:lnSpc>
              <a:spcBef>
                <a:spcPts val="460"/>
              </a:spcBef>
              <a:spcAft>
                <a:spcPts val="0"/>
              </a:spcAft>
              <a:buClr>
                <a:schemeClr val="lt2"/>
              </a:buClr>
              <a:buSzPts val="2300"/>
              <a:buNone/>
              <a:defRPr sz="2300" b="1">
                <a:solidFill>
                  <a:schemeClr val="lt2"/>
                </a:solidFill>
              </a:defRPr>
            </a:lvl1pPr>
            <a:lvl2pPr lvl="1" algn="ctr">
              <a:lnSpc>
                <a:spcPct val="100000"/>
              </a:lnSpc>
              <a:spcBef>
                <a:spcPts val="560"/>
              </a:spcBef>
              <a:spcAft>
                <a:spcPts val="0"/>
              </a:spcAft>
              <a:buClr>
                <a:srgbClr val="C3D39A"/>
              </a:buClr>
              <a:buSzPts val="2800"/>
              <a:buNone/>
              <a:defRPr>
                <a:solidFill>
                  <a:srgbClr val="C3D39A"/>
                </a:solidFill>
              </a:defRPr>
            </a:lvl2pPr>
            <a:lvl3pPr lvl="2" algn="ctr">
              <a:lnSpc>
                <a:spcPct val="100000"/>
              </a:lnSpc>
              <a:spcBef>
                <a:spcPts val="480"/>
              </a:spcBef>
              <a:spcAft>
                <a:spcPts val="0"/>
              </a:spcAft>
              <a:buClr>
                <a:srgbClr val="C3D39A"/>
              </a:buClr>
              <a:buSzPts val="2400"/>
              <a:buNone/>
              <a:defRPr>
                <a:solidFill>
                  <a:srgbClr val="C3D39A"/>
                </a:solidFill>
              </a:defRPr>
            </a:lvl3pPr>
            <a:lvl4pPr lvl="3" algn="ctr">
              <a:lnSpc>
                <a:spcPct val="100000"/>
              </a:lnSpc>
              <a:spcBef>
                <a:spcPts val="400"/>
              </a:spcBef>
              <a:spcAft>
                <a:spcPts val="0"/>
              </a:spcAft>
              <a:buClr>
                <a:srgbClr val="C3D39A"/>
              </a:buClr>
              <a:buSzPts val="2000"/>
              <a:buNone/>
              <a:defRPr>
                <a:solidFill>
                  <a:srgbClr val="C3D39A"/>
                </a:solidFill>
              </a:defRPr>
            </a:lvl4pPr>
            <a:lvl5pPr lvl="4" algn="ctr">
              <a:lnSpc>
                <a:spcPct val="100000"/>
              </a:lnSpc>
              <a:spcBef>
                <a:spcPts val="400"/>
              </a:spcBef>
              <a:spcAft>
                <a:spcPts val="0"/>
              </a:spcAft>
              <a:buClr>
                <a:srgbClr val="C3D39A"/>
              </a:buClr>
              <a:buSzPts val="2000"/>
              <a:buNone/>
              <a:defRPr>
                <a:solidFill>
                  <a:srgbClr val="C3D39A"/>
                </a:solidFill>
              </a:defRPr>
            </a:lvl5pPr>
            <a:lvl6pPr lvl="5" algn="ctr">
              <a:lnSpc>
                <a:spcPct val="100000"/>
              </a:lnSpc>
              <a:spcBef>
                <a:spcPts val="400"/>
              </a:spcBef>
              <a:spcAft>
                <a:spcPts val="0"/>
              </a:spcAft>
              <a:buClr>
                <a:srgbClr val="C3D39A"/>
              </a:buClr>
              <a:buSzPts val="2000"/>
              <a:buNone/>
              <a:defRPr>
                <a:solidFill>
                  <a:srgbClr val="C3D39A"/>
                </a:solidFill>
              </a:defRPr>
            </a:lvl6pPr>
            <a:lvl7pPr lvl="6" algn="ctr">
              <a:lnSpc>
                <a:spcPct val="100000"/>
              </a:lnSpc>
              <a:spcBef>
                <a:spcPts val="400"/>
              </a:spcBef>
              <a:spcAft>
                <a:spcPts val="0"/>
              </a:spcAft>
              <a:buClr>
                <a:srgbClr val="C3D39A"/>
              </a:buClr>
              <a:buSzPts val="2000"/>
              <a:buNone/>
              <a:defRPr>
                <a:solidFill>
                  <a:srgbClr val="C3D39A"/>
                </a:solidFill>
              </a:defRPr>
            </a:lvl7pPr>
            <a:lvl8pPr lvl="7" algn="ctr">
              <a:lnSpc>
                <a:spcPct val="100000"/>
              </a:lnSpc>
              <a:spcBef>
                <a:spcPts val="400"/>
              </a:spcBef>
              <a:spcAft>
                <a:spcPts val="0"/>
              </a:spcAft>
              <a:buClr>
                <a:srgbClr val="C3D39A"/>
              </a:buClr>
              <a:buSzPts val="2000"/>
              <a:buNone/>
              <a:defRPr>
                <a:solidFill>
                  <a:srgbClr val="C3D39A"/>
                </a:solidFill>
              </a:defRPr>
            </a:lvl8pPr>
            <a:lvl9pPr lvl="8" algn="ctr">
              <a:lnSpc>
                <a:spcPct val="100000"/>
              </a:lnSpc>
              <a:spcBef>
                <a:spcPts val="400"/>
              </a:spcBef>
              <a:spcAft>
                <a:spcPts val="0"/>
              </a:spcAft>
              <a:buClr>
                <a:srgbClr val="C3D39A"/>
              </a:buClr>
              <a:buSzPts val="2000"/>
              <a:buNone/>
              <a:defRPr>
                <a:solidFill>
                  <a:srgbClr val="C3D39A"/>
                </a:solidFill>
              </a:defRPr>
            </a:lvl9pPr>
          </a:lstStyle>
          <a:p>
            <a:endParaRPr/>
          </a:p>
        </p:txBody>
      </p:sp>
      <p:sp>
        <p:nvSpPr>
          <p:cNvPr id="21" name="Google Shape;21;p9"/>
          <p:cNvSpPr>
            <a:spLocks noGrp="1"/>
          </p:cNvSpPr>
          <p:nvPr>
            <p:ph type="pic" idx="2"/>
          </p:nvPr>
        </p:nvSpPr>
        <p:spPr>
          <a:xfrm>
            <a:off x="3192463" y="1279525"/>
            <a:ext cx="5280025" cy="3182938"/>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640"/>
              </a:spcBef>
              <a:spcAft>
                <a:spcPts val="0"/>
              </a:spcAft>
              <a:buClr>
                <a:srgbClr val="49403F"/>
              </a:buClr>
              <a:buSzPts val="3200"/>
              <a:buFont typeface="Arial"/>
              <a:buChar char="•"/>
              <a:defRPr sz="3200" b="0" i="0" u="none" strike="noStrike" cap="none">
                <a:solidFill>
                  <a:srgbClr val="49403F"/>
                </a:solidFill>
                <a:latin typeface="Arial"/>
                <a:ea typeface="Arial"/>
                <a:cs typeface="Arial"/>
                <a:sym typeface="Arial"/>
              </a:defRPr>
            </a:lvl1pPr>
            <a:lvl2pPr marR="0" lvl="1" algn="l" rtl="0">
              <a:lnSpc>
                <a:spcPct val="100000"/>
              </a:lnSpc>
              <a:spcBef>
                <a:spcPts val="560"/>
              </a:spcBef>
              <a:spcAft>
                <a:spcPts val="0"/>
              </a:spcAft>
              <a:buClr>
                <a:srgbClr val="49403F"/>
              </a:buClr>
              <a:buSzPts val="2800"/>
              <a:buFont typeface="Arial"/>
              <a:buChar char="–"/>
              <a:defRPr sz="2800" b="0" i="0" u="none" strike="noStrike" cap="none">
                <a:solidFill>
                  <a:srgbClr val="49403F"/>
                </a:solidFill>
                <a:latin typeface="Arial"/>
                <a:ea typeface="Arial"/>
                <a:cs typeface="Arial"/>
                <a:sym typeface="Arial"/>
              </a:defRPr>
            </a:lvl2pPr>
            <a:lvl3pPr marR="0" lvl="2" algn="l" rtl="0">
              <a:lnSpc>
                <a:spcPct val="100000"/>
              </a:lnSpc>
              <a:spcBef>
                <a:spcPts val="480"/>
              </a:spcBef>
              <a:spcAft>
                <a:spcPts val="0"/>
              </a:spcAft>
              <a:buClr>
                <a:srgbClr val="49403F"/>
              </a:buClr>
              <a:buSzPts val="2400"/>
              <a:buFont typeface="Arial"/>
              <a:buChar char="•"/>
              <a:defRPr sz="2400" b="0" i="0" u="none" strike="noStrike" cap="none">
                <a:solidFill>
                  <a:srgbClr val="49403F"/>
                </a:solidFill>
                <a:latin typeface="Arial"/>
                <a:ea typeface="Arial"/>
                <a:cs typeface="Arial"/>
                <a:sym typeface="Arial"/>
              </a:defRPr>
            </a:lvl3pPr>
            <a:lvl4pPr marR="0" lvl="3"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4pPr>
            <a:lvl5pPr marR="0" lvl="4"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9"/>
          <p:cNvSpPr txBox="1"/>
          <p:nvPr/>
        </p:nvSpPr>
        <p:spPr>
          <a:xfrm>
            <a:off x="227048" y="4809748"/>
            <a:ext cx="1156536"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nl-NL" sz="800" b="0" i="0" u="none" strike="noStrike" cap="none">
                <a:solidFill>
                  <a:srgbClr val="49403F"/>
                </a:solidFill>
                <a:latin typeface="Arial"/>
                <a:ea typeface="Arial"/>
                <a:cs typeface="Arial"/>
                <a:sym typeface="Arial"/>
              </a:rPr>
              <a:t>Oude Bossche Baan,</a:t>
            </a:r>
            <a:endParaRPr sz="800" b="0" i="0" u="none" strike="noStrike" cap="none">
              <a:solidFill>
                <a:srgbClr val="49403F"/>
              </a:solidFill>
              <a:latin typeface="Arial"/>
              <a:ea typeface="Arial"/>
              <a:cs typeface="Arial"/>
              <a:sym typeface="Arial"/>
            </a:endParaRPr>
          </a:p>
        </p:txBody>
      </p:sp>
      <p:sp>
        <p:nvSpPr>
          <p:cNvPr id="23" name="Google Shape;23;p9"/>
          <p:cNvSpPr txBox="1">
            <a:spLocks noGrp="1"/>
          </p:cNvSpPr>
          <p:nvPr>
            <p:ph type="body" idx="3"/>
          </p:nvPr>
        </p:nvSpPr>
        <p:spPr>
          <a:xfrm>
            <a:off x="1247351" y="4810879"/>
            <a:ext cx="2200275" cy="2143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
              </a:spcBef>
              <a:spcAft>
                <a:spcPts val="0"/>
              </a:spcAft>
              <a:buClr>
                <a:srgbClr val="49403F"/>
              </a:buClr>
              <a:buSzPts val="800"/>
              <a:buNone/>
              <a:defRPr sz="800">
                <a:solidFill>
                  <a:srgbClr val="49403F"/>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9"/>
          <p:cNvSpPr txBox="1">
            <a:spLocks noGrp="1"/>
          </p:cNvSpPr>
          <p:nvPr>
            <p:ph type="ctrTitle"/>
          </p:nvPr>
        </p:nvSpPr>
        <p:spPr>
          <a:xfrm>
            <a:off x="332590" y="1280120"/>
            <a:ext cx="5017227" cy="1102519"/>
          </a:xfrm>
          <a:prstGeom prst="rect">
            <a:avLst/>
          </a:prstGeom>
          <a:noFill/>
          <a:ln>
            <a:noFill/>
          </a:ln>
        </p:spPr>
        <p:txBody>
          <a:bodyPr spcFirstLastPara="1" wrap="square" lIns="0" tIns="0" rIns="36000" bIns="0" anchor="t" anchorCtr="0">
            <a:normAutofit/>
          </a:bodyPr>
          <a:lstStyle>
            <a:lvl1pPr lvl="0" algn="l">
              <a:lnSpc>
                <a:spcPct val="8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luiting">
  <p:cSld name="Afsluiting">
    <p:spTree>
      <p:nvGrpSpPr>
        <p:cNvPr id="1" name="Shape 25"/>
        <p:cNvGrpSpPr/>
        <p:nvPr/>
      </p:nvGrpSpPr>
      <p:grpSpPr>
        <a:xfrm>
          <a:off x="0" y="0"/>
          <a:ext cx="0" cy="0"/>
          <a:chOff x="0" y="0"/>
          <a:chExt cx="0" cy="0"/>
        </a:xfrm>
      </p:grpSpPr>
      <p:pic>
        <p:nvPicPr>
          <p:cNvPr id="26" name="Google Shape;26;p13" descr="SPVOZN_PPT_SCE_OBB_1920x1080px_RGB5.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 name="Google Shape;27;p13"/>
          <p:cNvSpPr txBox="1">
            <a:spLocks noGrp="1"/>
          </p:cNvSpPr>
          <p:nvPr>
            <p:ph type="body" idx="1"/>
          </p:nvPr>
        </p:nvSpPr>
        <p:spPr>
          <a:xfrm>
            <a:off x="3209632" y="1043940"/>
            <a:ext cx="5200590" cy="746125"/>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880"/>
              </a:spcBef>
              <a:spcAft>
                <a:spcPts val="0"/>
              </a:spcAft>
              <a:buClr>
                <a:schemeClr val="dk1"/>
              </a:buClr>
              <a:buSzPts val="4400"/>
              <a:buFont typeface="Arial"/>
              <a:buNone/>
              <a:defRPr sz="4400" b="1">
                <a:solidFill>
                  <a:schemeClr val="dk1"/>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1559006" y="3174021"/>
            <a:ext cx="4953272" cy="53014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40"/>
              </a:spcBef>
              <a:spcAft>
                <a:spcPts val="0"/>
              </a:spcAft>
              <a:buClr>
                <a:schemeClr val="lt2"/>
              </a:buClr>
              <a:buSzPts val="2200"/>
              <a:buFont typeface="Arial"/>
              <a:buNone/>
              <a:defRPr sz="2200" b="1">
                <a:solidFill>
                  <a:schemeClr val="lt2"/>
                </a:solidFill>
              </a:defRPr>
            </a:lvl1pPr>
            <a:lvl2pPr marL="914400" lvl="1" indent="-342900" algn="l">
              <a:lnSpc>
                <a:spcPct val="100000"/>
              </a:lnSpc>
              <a:spcBef>
                <a:spcPts val="360"/>
              </a:spcBef>
              <a:spcAft>
                <a:spcPts val="0"/>
              </a:spcAft>
              <a:buClr>
                <a:srgbClr val="49403F"/>
              </a:buClr>
              <a:buSzPts val="1800"/>
              <a:buChar char="–"/>
              <a:defRPr/>
            </a:lvl2pPr>
            <a:lvl3pPr marL="1371600" lvl="2" indent="-342900" algn="l">
              <a:lnSpc>
                <a:spcPct val="100000"/>
              </a:lnSpc>
              <a:spcBef>
                <a:spcPts val="360"/>
              </a:spcBef>
              <a:spcAft>
                <a:spcPts val="0"/>
              </a:spcAft>
              <a:buClr>
                <a:srgbClr val="49403F"/>
              </a:buClr>
              <a:buSzPts val="1800"/>
              <a:buChar char="•"/>
              <a:defRPr/>
            </a:lvl3pPr>
            <a:lvl4pPr marL="1828800" lvl="3" indent="-342900" algn="l">
              <a:lnSpc>
                <a:spcPct val="100000"/>
              </a:lnSpc>
              <a:spcBef>
                <a:spcPts val="360"/>
              </a:spcBef>
              <a:spcAft>
                <a:spcPts val="0"/>
              </a:spcAft>
              <a:buClr>
                <a:srgbClr val="49403F"/>
              </a:buClr>
              <a:buSzPts val="1800"/>
              <a:buChar char="–"/>
              <a:defRPr/>
            </a:lvl4pPr>
            <a:lvl5pPr marL="2286000" lvl="4" indent="-342900" algn="l">
              <a:lnSpc>
                <a:spcPct val="100000"/>
              </a:lnSpc>
              <a:spcBef>
                <a:spcPts val="360"/>
              </a:spcBef>
              <a:spcAft>
                <a:spcPts val="0"/>
              </a:spcAft>
              <a:buClr>
                <a:srgbClr val="4940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13"/>
          <p:cNvSpPr txBox="1">
            <a:spLocks noGrp="1"/>
          </p:cNvSpPr>
          <p:nvPr>
            <p:ph type="body" idx="3"/>
          </p:nvPr>
        </p:nvSpPr>
        <p:spPr>
          <a:xfrm>
            <a:off x="1559006" y="3755756"/>
            <a:ext cx="4953272" cy="661022"/>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320"/>
              </a:spcBef>
              <a:spcAft>
                <a:spcPts val="0"/>
              </a:spcAft>
              <a:buClr>
                <a:schemeClr val="lt2"/>
              </a:buClr>
              <a:buSzPts val="1600"/>
              <a:buFont typeface="Arial"/>
              <a:buNone/>
              <a:defRPr sz="1600">
                <a:solidFill>
                  <a:schemeClr val="lt2"/>
                </a:solidFill>
              </a:defRPr>
            </a:lvl1pPr>
            <a:lvl2pPr marL="914400" lvl="1" indent="-228600" algn="l">
              <a:lnSpc>
                <a:spcPct val="80000"/>
              </a:lnSpc>
              <a:spcBef>
                <a:spcPts val="320"/>
              </a:spcBef>
              <a:spcAft>
                <a:spcPts val="0"/>
              </a:spcAft>
              <a:buClr>
                <a:srgbClr val="800000"/>
              </a:buClr>
              <a:buSzPts val="1600"/>
              <a:buFont typeface="Arial"/>
              <a:buNone/>
              <a:defRPr sz="1600">
                <a:solidFill>
                  <a:srgbClr val="800000"/>
                </a:solidFill>
              </a:defRPr>
            </a:lvl2pPr>
            <a:lvl3pPr marL="1371600" lvl="2" indent="-228600" algn="l">
              <a:lnSpc>
                <a:spcPct val="80000"/>
              </a:lnSpc>
              <a:spcBef>
                <a:spcPts val="320"/>
              </a:spcBef>
              <a:spcAft>
                <a:spcPts val="0"/>
              </a:spcAft>
              <a:buClr>
                <a:srgbClr val="800000"/>
              </a:buClr>
              <a:buSzPts val="1600"/>
              <a:buFont typeface="Arial"/>
              <a:buNone/>
              <a:defRPr sz="1600">
                <a:solidFill>
                  <a:srgbClr val="800000"/>
                </a:solidFill>
              </a:defRPr>
            </a:lvl3pPr>
            <a:lvl4pPr marL="1828800" lvl="3" indent="-228600" algn="l">
              <a:lnSpc>
                <a:spcPct val="80000"/>
              </a:lnSpc>
              <a:spcBef>
                <a:spcPts val="320"/>
              </a:spcBef>
              <a:spcAft>
                <a:spcPts val="0"/>
              </a:spcAft>
              <a:buClr>
                <a:srgbClr val="800000"/>
              </a:buClr>
              <a:buSzPts val="1600"/>
              <a:buFont typeface="Arial"/>
              <a:buNone/>
              <a:defRPr sz="1600">
                <a:solidFill>
                  <a:srgbClr val="800000"/>
                </a:solidFill>
              </a:defRPr>
            </a:lvl4pPr>
            <a:lvl5pPr marL="2286000" lvl="4" indent="-228600" algn="l">
              <a:lnSpc>
                <a:spcPct val="80000"/>
              </a:lnSpc>
              <a:spcBef>
                <a:spcPts val="320"/>
              </a:spcBef>
              <a:spcAft>
                <a:spcPts val="0"/>
              </a:spcAft>
              <a:buClr>
                <a:srgbClr val="800000"/>
              </a:buClr>
              <a:buSzPts val="1600"/>
              <a:buFont typeface="Arial"/>
              <a:buNone/>
              <a:defRPr sz="1600">
                <a:solidFill>
                  <a:srgbClr val="800000"/>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3"/>
          <p:cNvSpPr>
            <a:spLocks noGrp="1"/>
          </p:cNvSpPr>
          <p:nvPr>
            <p:ph type="pic" idx="4"/>
          </p:nvPr>
        </p:nvSpPr>
        <p:spPr>
          <a:xfrm>
            <a:off x="655638" y="-57150"/>
            <a:ext cx="2490787" cy="292814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640"/>
              </a:spcBef>
              <a:spcAft>
                <a:spcPts val="0"/>
              </a:spcAft>
              <a:buClr>
                <a:srgbClr val="49403F"/>
              </a:buClr>
              <a:buSzPts val="3200"/>
              <a:buFont typeface="Arial"/>
              <a:buChar char="•"/>
              <a:defRPr sz="3200" b="0" i="0" u="none" strike="noStrike" cap="none">
                <a:solidFill>
                  <a:srgbClr val="49403F"/>
                </a:solidFill>
                <a:latin typeface="Arial"/>
                <a:ea typeface="Arial"/>
                <a:cs typeface="Arial"/>
                <a:sym typeface="Arial"/>
              </a:defRPr>
            </a:lvl1pPr>
            <a:lvl2pPr marR="0" lvl="1" algn="l" rtl="0">
              <a:lnSpc>
                <a:spcPct val="100000"/>
              </a:lnSpc>
              <a:spcBef>
                <a:spcPts val="560"/>
              </a:spcBef>
              <a:spcAft>
                <a:spcPts val="0"/>
              </a:spcAft>
              <a:buClr>
                <a:srgbClr val="49403F"/>
              </a:buClr>
              <a:buSzPts val="2800"/>
              <a:buFont typeface="Arial"/>
              <a:buChar char="–"/>
              <a:defRPr sz="2800" b="0" i="0" u="none" strike="noStrike" cap="none">
                <a:solidFill>
                  <a:srgbClr val="49403F"/>
                </a:solidFill>
                <a:latin typeface="Arial"/>
                <a:ea typeface="Arial"/>
                <a:cs typeface="Arial"/>
                <a:sym typeface="Arial"/>
              </a:defRPr>
            </a:lvl2pPr>
            <a:lvl3pPr marR="0" lvl="2" algn="l" rtl="0">
              <a:lnSpc>
                <a:spcPct val="100000"/>
              </a:lnSpc>
              <a:spcBef>
                <a:spcPts val="480"/>
              </a:spcBef>
              <a:spcAft>
                <a:spcPts val="0"/>
              </a:spcAft>
              <a:buClr>
                <a:srgbClr val="49403F"/>
              </a:buClr>
              <a:buSzPts val="2400"/>
              <a:buFont typeface="Arial"/>
              <a:buChar char="•"/>
              <a:defRPr sz="2400" b="0" i="0" u="none" strike="noStrike" cap="none">
                <a:solidFill>
                  <a:srgbClr val="49403F"/>
                </a:solidFill>
                <a:latin typeface="Arial"/>
                <a:ea typeface="Arial"/>
                <a:cs typeface="Arial"/>
                <a:sym typeface="Arial"/>
              </a:defRPr>
            </a:lvl3pPr>
            <a:lvl4pPr marR="0" lvl="3"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4pPr>
            <a:lvl5pPr marR="0" lvl="4"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9403F"/>
              </a:buClr>
              <a:buSzPts val="3200"/>
              <a:buFont typeface="Arial"/>
              <a:buChar char="•"/>
              <a:defRPr sz="3200" b="0" i="0" u="none" strike="noStrike" cap="none">
                <a:solidFill>
                  <a:srgbClr val="49403F"/>
                </a:solidFill>
                <a:latin typeface="Arial"/>
                <a:ea typeface="Arial"/>
                <a:cs typeface="Arial"/>
                <a:sym typeface="Arial"/>
              </a:defRPr>
            </a:lvl1pPr>
            <a:lvl2pPr marL="914400" marR="0" lvl="1" indent="-406400" algn="l" rtl="0">
              <a:lnSpc>
                <a:spcPct val="100000"/>
              </a:lnSpc>
              <a:spcBef>
                <a:spcPts val="560"/>
              </a:spcBef>
              <a:spcAft>
                <a:spcPts val="0"/>
              </a:spcAft>
              <a:buClr>
                <a:srgbClr val="49403F"/>
              </a:buClr>
              <a:buSzPts val="2800"/>
              <a:buFont typeface="Arial"/>
              <a:buChar char="–"/>
              <a:defRPr sz="2800" b="0" i="0" u="none" strike="noStrike" cap="none">
                <a:solidFill>
                  <a:srgbClr val="49403F"/>
                </a:solidFill>
                <a:latin typeface="Arial"/>
                <a:ea typeface="Arial"/>
                <a:cs typeface="Arial"/>
                <a:sym typeface="Arial"/>
              </a:defRPr>
            </a:lvl2pPr>
            <a:lvl3pPr marL="1371600" marR="0" lvl="2" indent="-381000" algn="l" rtl="0">
              <a:lnSpc>
                <a:spcPct val="100000"/>
              </a:lnSpc>
              <a:spcBef>
                <a:spcPts val="480"/>
              </a:spcBef>
              <a:spcAft>
                <a:spcPts val="0"/>
              </a:spcAft>
              <a:buClr>
                <a:srgbClr val="49403F"/>
              </a:buClr>
              <a:buSzPts val="2400"/>
              <a:buFont typeface="Arial"/>
              <a:buChar char="•"/>
              <a:defRPr sz="2400" b="0" i="0" u="none" strike="noStrike" cap="none">
                <a:solidFill>
                  <a:srgbClr val="49403F"/>
                </a:solidFill>
                <a:latin typeface="Arial"/>
                <a:ea typeface="Arial"/>
                <a:cs typeface="Arial"/>
                <a:sym typeface="Arial"/>
              </a:defRPr>
            </a:lvl3pPr>
            <a:lvl4pPr marL="1828800" marR="0" lvl="3"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4pPr>
            <a:lvl5pPr marL="2286000" marR="0" lvl="4" indent="-355600" algn="l" rtl="0">
              <a:lnSpc>
                <a:spcPct val="100000"/>
              </a:lnSpc>
              <a:spcBef>
                <a:spcPts val="400"/>
              </a:spcBef>
              <a:spcAft>
                <a:spcPts val="0"/>
              </a:spcAft>
              <a:buClr>
                <a:srgbClr val="49403F"/>
              </a:buClr>
              <a:buSzPts val="2000"/>
              <a:buFont typeface="Arial"/>
              <a:buChar char="»"/>
              <a:defRPr sz="2000" b="0" i="0" u="none" strike="noStrike" cap="none">
                <a:solidFill>
                  <a:srgbClr val="4940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3D3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C3D3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C3D3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livecloud.online/analog-timer/8c735587f1da64fdceccd6c4cc562fdc-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mailto:sou@stedelijkcollege.n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subTitle" idx="1"/>
          </p:nvPr>
        </p:nvSpPr>
        <p:spPr>
          <a:xfrm>
            <a:off x="208067" y="2928508"/>
            <a:ext cx="2853176" cy="1314450"/>
          </a:xfrm>
          <a:prstGeom prst="rect">
            <a:avLst/>
          </a:prstGeom>
          <a:noFill/>
          <a:ln>
            <a:noFill/>
          </a:ln>
        </p:spPr>
        <p:txBody>
          <a:bodyPr spcFirstLastPara="1" wrap="square" lIns="0" tIns="45700" rIns="91425" bIns="0" anchor="t" anchorCtr="0">
            <a:normAutofit/>
          </a:bodyPr>
          <a:lstStyle/>
          <a:p>
            <a:pPr marL="0" lvl="0" indent="0" algn="ctr" rtl="0">
              <a:lnSpc>
                <a:spcPct val="80000"/>
              </a:lnSpc>
              <a:spcBef>
                <a:spcPts val="0"/>
              </a:spcBef>
              <a:spcAft>
                <a:spcPts val="0"/>
              </a:spcAft>
              <a:buClr>
                <a:schemeClr val="lt2"/>
              </a:buClr>
              <a:buSzPts val="2300"/>
              <a:buNone/>
            </a:pPr>
            <a:r>
              <a:rPr lang="nl-NL" dirty="0" smtClean="0"/>
              <a:t>Informatie </a:t>
            </a:r>
          </a:p>
          <a:p>
            <a:pPr marL="0" lvl="0" indent="0" algn="ctr" rtl="0">
              <a:lnSpc>
                <a:spcPct val="80000"/>
              </a:lnSpc>
              <a:spcBef>
                <a:spcPts val="0"/>
              </a:spcBef>
              <a:spcAft>
                <a:spcPts val="0"/>
              </a:spcAft>
              <a:buClr>
                <a:schemeClr val="lt2"/>
              </a:buClr>
              <a:buSzPts val="2300"/>
              <a:buNone/>
            </a:pPr>
            <a:r>
              <a:rPr lang="nl-NL" dirty="0"/>
              <a:t>l</a:t>
            </a:r>
            <a:r>
              <a:rPr lang="nl-NL" dirty="0" smtClean="0"/>
              <a:t>eerjaar 3</a:t>
            </a:r>
          </a:p>
          <a:p>
            <a:pPr marL="0" lvl="0" indent="0" algn="l" rtl="0">
              <a:lnSpc>
                <a:spcPct val="80000"/>
              </a:lnSpc>
              <a:spcBef>
                <a:spcPts val="0"/>
              </a:spcBef>
              <a:spcAft>
                <a:spcPts val="0"/>
              </a:spcAft>
              <a:buClr>
                <a:schemeClr val="lt2"/>
              </a:buClr>
              <a:buSzPts val="2300"/>
              <a:buNone/>
            </a:pPr>
            <a:endParaRPr dirty="0"/>
          </a:p>
        </p:txBody>
      </p:sp>
      <p:sp>
        <p:nvSpPr>
          <p:cNvPr id="36" name="Google Shape;36;p1"/>
          <p:cNvSpPr txBox="1">
            <a:spLocks noGrp="1"/>
          </p:cNvSpPr>
          <p:nvPr>
            <p:ph type="body" idx="2"/>
          </p:nvPr>
        </p:nvSpPr>
        <p:spPr>
          <a:xfrm>
            <a:off x="1247351" y="4810879"/>
            <a:ext cx="2200275" cy="2143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9403F"/>
              </a:buClr>
              <a:buSzPts val="800"/>
              <a:buNone/>
            </a:pPr>
            <a:r>
              <a:rPr lang="nl-NL" dirty="0"/>
              <a:t>s</a:t>
            </a:r>
            <a:r>
              <a:rPr lang="nl-NL" dirty="0" smtClean="0"/>
              <a:t>chooljaar 2020-2021</a:t>
            </a:r>
            <a:endParaRPr dirty="0"/>
          </a:p>
        </p:txBody>
      </p:sp>
      <p:sp>
        <p:nvSpPr>
          <p:cNvPr id="37" name="Google Shape;37;p1"/>
          <p:cNvSpPr txBox="1">
            <a:spLocks noGrp="1"/>
          </p:cNvSpPr>
          <p:nvPr>
            <p:ph type="ctrTitle"/>
          </p:nvPr>
        </p:nvSpPr>
        <p:spPr>
          <a:xfrm>
            <a:off x="339685" y="1731818"/>
            <a:ext cx="5017227" cy="763465"/>
          </a:xfrm>
          <a:prstGeom prst="rect">
            <a:avLst/>
          </a:prstGeom>
          <a:noFill/>
          <a:ln>
            <a:noFill/>
          </a:ln>
        </p:spPr>
        <p:txBody>
          <a:bodyPr spcFirstLastPara="1" wrap="square" lIns="0" tIns="0" rIns="36000" bIns="0" anchor="t" anchorCtr="0">
            <a:normAutofit/>
          </a:bodyPr>
          <a:lstStyle/>
          <a:p>
            <a:pPr marL="0" lvl="0" indent="0" algn="l" rtl="0">
              <a:lnSpc>
                <a:spcPct val="80000"/>
              </a:lnSpc>
              <a:spcBef>
                <a:spcPts val="0"/>
              </a:spcBef>
              <a:spcAft>
                <a:spcPts val="0"/>
              </a:spcAft>
              <a:buClr>
                <a:schemeClr val="dk1"/>
              </a:buClr>
              <a:buSzPts val="4400"/>
              <a:buFont typeface="Arial"/>
              <a:buNone/>
            </a:pPr>
            <a:r>
              <a:rPr lang="nl-NL" sz="2800" dirty="0" smtClean="0"/>
              <a:t>Algemene </a:t>
            </a:r>
            <a:br>
              <a:rPr lang="nl-NL" sz="2800" dirty="0" smtClean="0"/>
            </a:br>
            <a:r>
              <a:rPr lang="nl-NL" sz="2800" dirty="0" smtClean="0"/>
              <a:t>Ouderavond</a:t>
            </a:r>
            <a:endParaRPr sz="2800" dirty="0"/>
          </a:p>
          <a:p>
            <a:pPr marL="0" lvl="0" indent="0" algn="l" rtl="0">
              <a:lnSpc>
                <a:spcPct val="80000"/>
              </a:lnSpc>
              <a:spcBef>
                <a:spcPts val="0"/>
              </a:spcBef>
              <a:spcAft>
                <a:spcPts val="0"/>
              </a:spcAft>
              <a:buClr>
                <a:schemeClr val="dk1"/>
              </a:buClr>
              <a:buSzPts val="4400"/>
              <a:buFont typeface="Arial"/>
              <a:buNone/>
            </a:pPr>
            <a:endParaRP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Algemene zaken</a:t>
            </a:r>
            <a:endParaRPr sz="3200" dirty="0">
              <a:solidFill>
                <a:srgbClr val="FF0000"/>
              </a:solidFill>
            </a:endParaRPr>
          </a:p>
        </p:txBody>
      </p:sp>
      <p:sp>
        <p:nvSpPr>
          <p:cNvPr id="65" name="Google Shape;65;p16"/>
          <p:cNvSpPr txBox="1"/>
          <p:nvPr/>
        </p:nvSpPr>
        <p:spPr>
          <a:xfrm>
            <a:off x="573380" y="1045086"/>
            <a:ext cx="8052000" cy="3432571"/>
          </a:xfrm>
          <a:prstGeom prst="rect">
            <a:avLst/>
          </a:prstGeom>
          <a:solidFill>
            <a:schemeClr val="bg1"/>
          </a:solidFill>
          <a:ln>
            <a:noFill/>
          </a:ln>
        </p:spPr>
        <p:txBody>
          <a:bodyPr spcFirstLastPara="1" wrap="square" lIns="91425" tIns="91425" rIns="91425" bIns="91425" anchor="t" anchorCtr="0">
            <a:noAutofit/>
          </a:bodyPr>
          <a:lstStyle/>
          <a:p>
            <a:pPr marL="514350" indent="-285750">
              <a:buFont typeface="Arial" panose="020B0604020202020204" pitchFamily="34" charset="0"/>
              <a:buChar char="•"/>
            </a:pPr>
            <a:r>
              <a:rPr lang="nl-NL" sz="1600" dirty="0">
                <a:solidFill>
                  <a:srgbClr val="212121"/>
                </a:solidFill>
                <a:latin typeface="Arial" panose="020B0604020202020204" pitchFamily="34" charset="0"/>
                <a:cs typeface="Arial" panose="020B0604020202020204" pitchFamily="34" charset="0"/>
              </a:rPr>
              <a:t>Roken is niet toegestaan </a:t>
            </a:r>
            <a:r>
              <a:rPr lang="nl-NL" sz="1600" dirty="0" smtClean="0">
                <a:solidFill>
                  <a:srgbClr val="212121"/>
                </a:solidFill>
                <a:latin typeface="Arial" panose="020B0604020202020204" pitchFamily="34" charset="0"/>
                <a:cs typeface="Arial" panose="020B0604020202020204" pitchFamily="34" charset="0"/>
              </a:rPr>
              <a:t>en school en op </a:t>
            </a:r>
            <a:r>
              <a:rPr lang="nl-NL" sz="1600" dirty="0">
                <a:solidFill>
                  <a:srgbClr val="212121"/>
                </a:solidFill>
                <a:latin typeface="Arial" panose="020B0604020202020204" pitchFamily="34" charset="0"/>
                <a:cs typeface="Arial" panose="020B0604020202020204" pitchFamily="34" charset="0"/>
              </a:rPr>
              <a:t>het </a:t>
            </a:r>
            <a:r>
              <a:rPr lang="nl-NL" sz="1600" dirty="0" smtClean="0">
                <a:solidFill>
                  <a:srgbClr val="212121"/>
                </a:solidFill>
                <a:latin typeface="Arial" panose="020B0604020202020204" pitchFamily="34" charset="0"/>
                <a:cs typeface="Arial" panose="020B0604020202020204" pitchFamily="34" charset="0"/>
              </a:rPr>
              <a:t>schoolterrein</a:t>
            </a:r>
            <a:endParaRPr lang="nl-NL" sz="1600" dirty="0">
              <a:solidFill>
                <a:srgbClr val="212121"/>
              </a:solidFill>
              <a:latin typeface="Arial" panose="020B0604020202020204" pitchFamily="34" charset="0"/>
              <a:cs typeface="Arial" panose="020B0604020202020204" pitchFamily="34" charset="0"/>
            </a:endParaRPr>
          </a:p>
          <a:p>
            <a:pPr marL="514350" indent="-285750">
              <a:buFont typeface="Arial" panose="020B0604020202020204" pitchFamily="34" charset="0"/>
              <a:buChar char="•"/>
            </a:pPr>
            <a:endParaRPr lang="nl-NL" sz="1600" dirty="0">
              <a:solidFill>
                <a:srgbClr val="212121"/>
              </a:solidFill>
              <a:latin typeface="Arial" panose="020B0604020202020204" pitchFamily="34" charset="0"/>
              <a:cs typeface="Arial" panose="020B0604020202020204" pitchFamily="34" charset="0"/>
            </a:endParaRPr>
          </a:p>
          <a:p>
            <a:pPr marL="514350" indent="-285750">
              <a:buFont typeface="Arial" panose="020B0604020202020204" pitchFamily="34" charset="0"/>
              <a:buChar char="•"/>
            </a:pPr>
            <a:r>
              <a:rPr lang="nl-NL" sz="1600" dirty="0">
                <a:solidFill>
                  <a:srgbClr val="212121"/>
                </a:solidFill>
                <a:latin typeface="Arial" panose="020B0604020202020204" pitchFamily="34" charset="0"/>
                <a:cs typeface="Arial" panose="020B0604020202020204" pitchFamily="34" charset="0"/>
              </a:rPr>
              <a:t>Toegangspoorten gaan om 08:30 </a:t>
            </a:r>
            <a:r>
              <a:rPr lang="nl-NL" sz="1600" dirty="0" smtClean="0">
                <a:solidFill>
                  <a:srgbClr val="212121"/>
                </a:solidFill>
                <a:latin typeface="Arial" panose="020B0604020202020204" pitchFamily="34" charset="0"/>
                <a:cs typeface="Arial" panose="020B0604020202020204" pitchFamily="34" charset="0"/>
              </a:rPr>
              <a:t>uur dicht </a:t>
            </a:r>
            <a:r>
              <a:rPr lang="nl-NL" sz="1600" dirty="0">
                <a:solidFill>
                  <a:srgbClr val="212121"/>
                </a:solidFill>
                <a:latin typeface="Arial" panose="020B0604020202020204" pitchFamily="34" charset="0"/>
                <a:cs typeface="Arial" panose="020B0604020202020204" pitchFamily="34" charset="0"/>
              </a:rPr>
              <a:t>tot einde school </a:t>
            </a:r>
            <a:r>
              <a:rPr lang="nl-NL" sz="1600" dirty="0" smtClean="0">
                <a:solidFill>
                  <a:srgbClr val="212121"/>
                </a:solidFill>
                <a:latin typeface="Arial" panose="020B0604020202020204" pitchFamily="34" charset="0"/>
                <a:cs typeface="Arial" panose="020B0604020202020204" pitchFamily="34" charset="0"/>
              </a:rPr>
              <a:t>16:15 uur. Het zijpoortje </a:t>
            </a:r>
            <a:r>
              <a:rPr lang="nl-NL" sz="1600" dirty="0">
                <a:solidFill>
                  <a:srgbClr val="212121"/>
                </a:solidFill>
                <a:latin typeface="Arial" panose="020B0604020202020204" pitchFamily="34" charset="0"/>
                <a:cs typeface="Arial" panose="020B0604020202020204" pitchFamily="34" charset="0"/>
              </a:rPr>
              <a:t>blijft open onder toezicht</a:t>
            </a:r>
          </a:p>
          <a:p>
            <a:pPr marL="514350" indent="-285750">
              <a:buFont typeface="Arial" panose="020B0604020202020204" pitchFamily="34" charset="0"/>
              <a:buChar char="•"/>
            </a:pPr>
            <a:endParaRPr lang="nl-NL" sz="1600" dirty="0">
              <a:solidFill>
                <a:srgbClr val="212121"/>
              </a:solidFill>
              <a:latin typeface="Arial" panose="020B0604020202020204" pitchFamily="34" charset="0"/>
              <a:cs typeface="Arial" panose="020B0604020202020204" pitchFamily="34" charset="0"/>
            </a:endParaRPr>
          </a:p>
          <a:p>
            <a:pPr marL="514350" indent="-285750">
              <a:buFont typeface="Arial" panose="020B0604020202020204" pitchFamily="34" charset="0"/>
              <a:buChar char="•"/>
            </a:pPr>
            <a:r>
              <a:rPr lang="nl-NL" sz="1600" dirty="0" smtClean="0">
                <a:solidFill>
                  <a:srgbClr val="212121"/>
                </a:solidFill>
                <a:latin typeface="Arial" panose="020B0604020202020204" pitchFamily="34" charset="0"/>
                <a:cs typeface="Arial" panose="020B0604020202020204" pitchFamily="34" charset="0"/>
              </a:rPr>
              <a:t>Bovenbouw </a:t>
            </a:r>
            <a:r>
              <a:rPr lang="nl-NL" sz="1600" dirty="0">
                <a:solidFill>
                  <a:srgbClr val="212121"/>
                </a:solidFill>
                <a:latin typeface="Arial" panose="020B0604020202020204" pitchFamily="34" charset="0"/>
                <a:cs typeface="Arial" panose="020B0604020202020204" pitchFamily="34" charset="0"/>
              </a:rPr>
              <a:t>mag alleen het terrein </a:t>
            </a:r>
            <a:r>
              <a:rPr lang="nl-NL" sz="1600" dirty="0" smtClean="0">
                <a:solidFill>
                  <a:srgbClr val="212121"/>
                </a:solidFill>
                <a:latin typeface="Arial" panose="020B0604020202020204" pitchFamily="34" charset="0"/>
                <a:cs typeface="Arial" panose="020B0604020202020204" pitchFamily="34" charset="0"/>
              </a:rPr>
              <a:t>verlaten als ze 2 </a:t>
            </a:r>
            <a:r>
              <a:rPr lang="nl-NL" sz="1600" dirty="0">
                <a:solidFill>
                  <a:srgbClr val="212121"/>
                </a:solidFill>
                <a:latin typeface="Arial" panose="020B0604020202020204" pitchFamily="34" charset="0"/>
                <a:cs typeface="Arial" panose="020B0604020202020204" pitchFamily="34" charset="0"/>
              </a:rPr>
              <a:t>lesuren + pauze of 3 aaneengesloten </a:t>
            </a:r>
            <a:r>
              <a:rPr lang="nl-NL" sz="1600" dirty="0" smtClean="0">
                <a:solidFill>
                  <a:srgbClr val="212121"/>
                </a:solidFill>
                <a:latin typeface="Arial" panose="020B0604020202020204" pitchFamily="34" charset="0"/>
                <a:cs typeface="Arial" panose="020B0604020202020204" pitchFamily="34" charset="0"/>
              </a:rPr>
              <a:t>lesuren uitval/tussenuur hebben. Dit mag alleen met </a:t>
            </a:r>
            <a:r>
              <a:rPr lang="nl-NL" sz="1600" dirty="0">
                <a:solidFill>
                  <a:srgbClr val="212121"/>
                </a:solidFill>
                <a:latin typeface="Arial" panose="020B0604020202020204" pitchFamily="34" charset="0"/>
                <a:cs typeface="Arial" panose="020B0604020202020204" pitchFamily="34" charset="0"/>
              </a:rPr>
              <a:t>toestemming van ouders (getekende brief bij administratie). </a:t>
            </a:r>
          </a:p>
          <a:p>
            <a:pPr marL="457200" indent="-228600"/>
            <a:r>
              <a:rPr lang="nl-NL" sz="1600" dirty="0">
                <a:solidFill>
                  <a:srgbClr val="212121"/>
                </a:solidFill>
                <a:latin typeface="Arial" panose="020B0604020202020204" pitchFamily="34" charset="0"/>
                <a:cs typeface="Arial" panose="020B0604020202020204" pitchFamily="34" charset="0"/>
              </a:rPr>
              <a:t>	 Leerling moet zich dan </a:t>
            </a:r>
            <a:r>
              <a:rPr lang="nl-NL" sz="1600" dirty="0" smtClean="0">
                <a:solidFill>
                  <a:srgbClr val="212121"/>
                </a:solidFill>
                <a:latin typeface="Arial" panose="020B0604020202020204" pitchFamily="34" charset="0"/>
                <a:cs typeface="Arial" panose="020B0604020202020204" pitchFamily="34" charset="0"/>
              </a:rPr>
              <a:t>wel afmelden bij vertrek op school en aanmelden bij  terugkomst op school. </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1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1" y="514169"/>
            <a:ext cx="8569343" cy="71828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Indeling schooljaar 2020 - 2021</a:t>
            </a:r>
            <a:endParaRPr sz="3200" dirty="0"/>
          </a:p>
        </p:txBody>
      </p:sp>
      <p:sp>
        <p:nvSpPr>
          <p:cNvPr id="4" name="Rechthoek 3"/>
          <p:cNvSpPr/>
          <p:nvPr/>
        </p:nvSpPr>
        <p:spPr>
          <a:xfrm>
            <a:off x="675744" y="1315585"/>
            <a:ext cx="6148252" cy="1477328"/>
          </a:xfrm>
          <a:prstGeom prst="rect">
            <a:avLst/>
          </a:prstGeom>
        </p:spPr>
        <p:txBody>
          <a:bodyPr wrap="square">
            <a:spAutoFit/>
          </a:bodyPr>
          <a:lstStyle/>
          <a:p>
            <a:r>
              <a:rPr lang="nl-NL" sz="1800" b="1" u="sng" dirty="0">
                <a:latin typeface="Arial" panose="020B0604020202020204" pitchFamily="34" charset="0"/>
                <a:cs typeface="Arial" panose="020B0604020202020204" pitchFamily="34" charset="0"/>
              </a:rPr>
              <a:t>Periode 1</a:t>
            </a:r>
            <a:r>
              <a:rPr lang="nl-NL" sz="1800" dirty="0">
                <a:latin typeface="Arial" panose="020B0604020202020204" pitchFamily="34" charset="0"/>
                <a:cs typeface="Arial" panose="020B0604020202020204" pitchFamily="34" charset="0"/>
              </a:rPr>
              <a:t>: </a:t>
            </a:r>
            <a:r>
              <a:rPr lang="nl-NL" sz="1800" dirty="0" smtClean="0">
                <a:latin typeface="Arial" panose="020B0604020202020204" pitchFamily="34" charset="0"/>
                <a:cs typeface="Arial" panose="020B0604020202020204" pitchFamily="34" charset="0"/>
              </a:rPr>
              <a:t>24 </a:t>
            </a:r>
            <a:r>
              <a:rPr lang="nl-NL" sz="1800" dirty="0">
                <a:latin typeface="Arial" panose="020B0604020202020204" pitchFamily="34" charset="0"/>
                <a:cs typeface="Arial" panose="020B0604020202020204" pitchFamily="34" charset="0"/>
              </a:rPr>
              <a:t>augustus </a:t>
            </a:r>
            <a:r>
              <a:rPr lang="nl-NL" sz="1800" dirty="0" smtClean="0">
                <a:latin typeface="Arial" panose="020B0604020202020204" pitchFamily="34" charset="0"/>
                <a:cs typeface="Arial" panose="020B0604020202020204" pitchFamily="34" charset="0"/>
              </a:rPr>
              <a:t>2020 </a:t>
            </a:r>
            <a:r>
              <a:rPr lang="nl-NL" sz="1800" dirty="0">
                <a:latin typeface="Arial" panose="020B0604020202020204" pitchFamily="34" charset="0"/>
                <a:cs typeface="Arial" panose="020B0604020202020204" pitchFamily="34" charset="0"/>
              </a:rPr>
              <a:t>t/m </a:t>
            </a:r>
            <a:r>
              <a:rPr lang="nl-NL" sz="1800" dirty="0" smtClean="0">
                <a:latin typeface="Arial" panose="020B0604020202020204" pitchFamily="34" charset="0"/>
                <a:cs typeface="Arial" panose="020B0604020202020204" pitchFamily="34" charset="0"/>
              </a:rPr>
              <a:t>18 </a:t>
            </a:r>
            <a:r>
              <a:rPr lang="nl-NL" sz="1800" dirty="0">
                <a:latin typeface="Arial" panose="020B0604020202020204" pitchFamily="34" charset="0"/>
                <a:cs typeface="Arial" panose="020B0604020202020204" pitchFamily="34" charset="0"/>
              </a:rPr>
              <a:t>december </a:t>
            </a:r>
            <a:r>
              <a:rPr lang="nl-NL" sz="1800" dirty="0" smtClean="0">
                <a:latin typeface="Arial" panose="020B0604020202020204" pitchFamily="34" charset="0"/>
                <a:cs typeface="Arial" panose="020B0604020202020204" pitchFamily="34" charset="0"/>
              </a:rPr>
              <a:t>2020</a:t>
            </a:r>
            <a:endParaRPr lang="nl-NL" sz="1800" dirty="0">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a:p>
            <a:r>
              <a:rPr lang="nl-NL" sz="1800" b="1" u="sng" dirty="0">
                <a:latin typeface="Arial" panose="020B0604020202020204" pitchFamily="34" charset="0"/>
                <a:cs typeface="Arial" panose="020B0604020202020204" pitchFamily="34" charset="0"/>
              </a:rPr>
              <a:t>Periode 2: </a:t>
            </a:r>
            <a:r>
              <a:rPr lang="nl-NL" sz="1800" dirty="0" smtClean="0">
                <a:latin typeface="Arial" panose="020B0604020202020204" pitchFamily="34" charset="0"/>
                <a:cs typeface="Arial" panose="020B0604020202020204" pitchFamily="34" charset="0"/>
              </a:rPr>
              <a:t>04 </a:t>
            </a:r>
            <a:r>
              <a:rPr lang="nl-NL" sz="1800" dirty="0">
                <a:latin typeface="Arial" panose="020B0604020202020204" pitchFamily="34" charset="0"/>
                <a:cs typeface="Arial" panose="020B0604020202020204" pitchFamily="34" charset="0"/>
              </a:rPr>
              <a:t>januari </a:t>
            </a:r>
            <a:r>
              <a:rPr lang="nl-NL" sz="1800" dirty="0" smtClean="0">
                <a:latin typeface="Arial" panose="020B0604020202020204" pitchFamily="34" charset="0"/>
                <a:cs typeface="Arial" panose="020B0604020202020204" pitchFamily="34" charset="0"/>
              </a:rPr>
              <a:t>2021 </a:t>
            </a:r>
            <a:r>
              <a:rPr lang="nl-NL" sz="1800" dirty="0">
                <a:latin typeface="Arial" panose="020B0604020202020204" pitchFamily="34" charset="0"/>
                <a:cs typeface="Arial" panose="020B0604020202020204" pitchFamily="34" charset="0"/>
              </a:rPr>
              <a:t>t/m </a:t>
            </a:r>
            <a:r>
              <a:rPr lang="nl-NL" sz="1800" dirty="0" smtClean="0">
                <a:latin typeface="Arial" panose="020B0604020202020204" pitchFamily="34" charset="0"/>
                <a:cs typeface="Arial" panose="020B0604020202020204" pitchFamily="34" charset="0"/>
              </a:rPr>
              <a:t>02 april 2021</a:t>
            </a:r>
            <a:endParaRPr lang="nl-NL" sz="1800" dirty="0">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a:p>
            <a:r>
              <a:rPr lang="nl-NL" sz="1800" b="1" u="sng" dirty="0">
                <a:latin typeface="Arial" panose="020B0604020202020204" pitchFamily="34" charset="0"/>
                <a:cs typeface="Arial" panose="020B0604020202020204" pitchFamily="34" charset="0"/>
              </a:rPr>
              <a:t>Periode 3: </a:t>
            </a:r>
            <a:r>
              <a:rPr lang="nl-NL" sz="1800" dirty="0" smtClean="0">
                <a:latin typeface="Arial" panose="020B0604020202020204" pitchFamily="34" charset="0"/>
                <a:cs typeface="Arial" panose="020B0604020202020204" pitchFamily="34" charset="0"/>
              </a:rPr>
              <a:t>05 april 2021 </a:t>
            </a:r>
            <a:r>
              <a:rPr lang="nl-NL" sz="1800" dirty="0">
                <a:latin typeface="Arial" panose="020B0604020202020204" pitchFamily="34" charset="0"/>
                <a:cs typeface="Arial" panose="020B0604020202020204" pitchFamily="34" charset="0"/>
              </a:rPr>
              <a:t>t/m </a:t>
            </a:r>
            <a:r>
              <a:rPr lang="nl-NL" sz="1800" dirty="0" smtClean="0">
                <a:latin typeface="Arial" panose="020B0604020202020204" pitchFamily="34" charset="0"/>
                <a:cs typeface="Arial" panose="020B0604020202020204" pitchFamily="34" charset="0"/>
              </a:rPr>
              <a:t>22 </a:t>
            </a:r>
            <a:r>
              <a:rPr lang="nl-NL" sz="1800" dirty="0">
                <a:latin typeface="Arial" panose="020B0604020202020204" pitchFamily="34" charset="0"/>
                <a:cs typeface="Arial" panose="020B0604020202020204" pitchFamily="34" charset="0"/>
              </a:rPr>
              <a:t>juli </a:t>
            </a:r>
            <a:r>
              <a:rPr lang="nl-NL" sz="1800" dirty="0" smtClean="0">
                <a:latin typeface="Arial" panose="020B0604020202020204" pitchFamily="34" charset="0"/>
                <a:cs typeface="Arial" panose="020B0604020202020204" pitchFamily="34" charset="0"/>
              </a:rPr>
              <a:t>2020</a:t>
            </a:r>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606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2500" dirty="0" smtClean="0"/>
              <a:t>EXAMENS en PTA </a:t>
            </a:r>
            <a:r>
              <a:rPr lang="nl-NL" sz="2000" dirty="0" smtClean="0"/>
              <a:t>(Programma van Toetsing en Afsluiting)</a:t>
            </a:r>
            <a:endParaRPr sz="2000" dirty="0">
              <a:solidFill>
                <a:srgbClr val="FF0000"/>
              </a:solidFill>
            </a:endParaRPr>
          </a:p>
        </p:txBody>
      </p:sp>
      <p:sp>
        <p:nvSpPr>
          <p:cNvPr id="65" name="Google Shape;65;p16"/>
          <p:cNvSpPr txBox="1"/>
          <p:nvPr/>
        </p:nvSpPr>
        <p:spPr>
          <a:xfrm>
            <a:off x="551608" y="790183"/>
            <a:ext cx="8052000" cy="3724136"/>
          </a:xfrm>
          <a:prstGeom prst="rect">
            <a:avLst/>
          </a:prstGeom>
          <a:solidFill>
            <a:schemeClr val="bg1"/>
          </a:solidFill>
          <a:ln>
            <a:noFill/>
          </a:ln>
        </p:spPr>
        <p:txBody>
          <a:bodyPr spcFirstLastPara="1" wrap="square" lIns="91425" tIns="91425" rIns="91425" bIns="91425" anchor="t" anchorCtr="0">
            <a:noAutofit/>
          </a:bodyPr>
          <a:lstStyle/>
          <a:p>
            <a:pPr lvl="0"/>
            <a:r>
              <a:rPr lang="nl-NL" sz="1500" dirty="0" smtClean="0">
                <a:solidFill>
                  <a:srgbClr val="FF0000"/>
                </a:solidFill>
                <a:latin typeface="Arial" panose="020B0604020202020204" pitchFamily="34" charset="0"/>
                <a:cs typeface="Arial" panose="020B0604020202020204" pitchFamily="34" charset="0"/>
              </a:rPr>
              <a:t>De leerlingen starten in leerjaar 3 met hun examen! </a:t>
            </a:r>
            <a:r>
              <a:rPr lang="nl-NL" sz="1500" dirty="0" smtClean="0">
                <a:latin typeface="Arial" panose="020B0604020202020204" pitchFamily="34" charset="0"/>
                <a:cs typeface="Arial" panose="020B0604020202020204" pitchFamily="34" charset="0"/>
              </a:rPr>
              <a:t>Vanaf start leerjaar 3 tellen (bijna) alle toetsen/</a:t>
            </a:r>
            <a:r>
              <a:rPr lang="nl-NL" sz="1500" dirty="0" err="1" smtClean="0">
                <a:latin typeface="Arial" panose="020B0604020202020204" pitchFamily="34" charset="0"/>
                <a:cs typeface="Arial" panose="020B0604020202020204" pitchFamily="34" charset="0"/>
              </a:rPr>
              <a:t>so’s</a:t>
            </a:r>
            <a:r>
              <a:rPr lang="nl-NL" sz="1500" dirty="0" smtClean="0">
                <a:latin typeface="Arial" panose="020B0604020202020204" pitchFamily="34" charset="0"/>
                <a:cs typeface="Arial" panose="020B0604020202020204" pitchFamily="34" charset="0"/>
              </a:rPr>
              <a:t>/werkstukken/tentamens enzovoorts mee voor het schoolexamencijfer.</a:t>
            </a:r>
          </a:p>
          <a:p>
            <a:pPr lvl="0"/>
            <a:endParaRPr lang="nl-NL" sz="1500" dirty="0">
              <a:latin typeface="Arial" panose="020B0604020202020204" pitchFamily="34" charset="0"/>
              <a:cs typeface="Arial" panose="020B0604020202020204" pitchFamily="34" charset="0"/>
            </a:endParaRPr>
          </a:p>
          <a:p>
            <a:pPr lvl="0"/>
            <a:r>
              <a:rPr lang="nl-NL" sz="1500" dirty="0" smtClean="0">
                <a:latin typeface="Arial" panose="020B0604020202020204" pitchFamily="34" charset="0"/>
                <a:cs typeface="Arial" panose="020B0604020202020204" pitchFamily="34" charset="0"/>
              </a:rPr>
              <a:t>Alle </a:t>
            </a:r>
            <a:r>
              <a:rPr lang="nl-NL" sz="1500" dirty="0">
                <a:latin typeface="Arial" panose="020B0604020202020204" pitchFamily="34" charset="0"/>
                <a:cs typeface="Arial" panose="020B0604020202020204" pitchFamily="34" charset="0"/>
              </a:rPr>
              <a:t>onderdelen die meetellen voor het schoolexamen staan </a:t>
            </a:r>
            <a:r>
              <a:rPr lang="nl-NL" sz="1500" dirty="0" smtClean="0">
                <a:latin typeface="Arial" panose="020B0604020202020204" pitchFamily="34" charset="0"/>
                <a:cs typeface="Arial" panose="020B0604020202020204" pitchFamily="34" charset="0"/>
              </a:rPr>
              <a:t>in het PTA vernoemd</a:t>
            </a:r>
            <a:endParaRPr lang="nl-NL" sz="1500" dirty="0">
              <a:latin typeface="Arial" panose="020B0604020202020204" pitchFamily="34" charset="0"/>
              <a:cs typeface="Arial" panose="020B0604020202020204" pitchFamily="34" charset="0"/>
            </a:endParaRPr>
          </a:p>
          <a:p>
            <a:pPr lvl="0"/>
            <a:endParaRPr lang="nl-NL" sz="1500" dirty="0">
              <a:solidFill>
                <a:schemeClr val="tx1"/>
              </a:solidFill>
              <a:latin typeface="Arial" panose="020B0604020202020204" pitchFamily="34" charset="0"/>
              <a:cs typeface="Arial" panose="020B0604020202020204" pitchFamily="34" charset="0"/>
            </a:endParaRPr>
          </a:p>
          <a:p>
            <a:pPr lvl="0"/>
            <a:r>
              <a:rPr lang="nl-NL" sz="1500" dirty="0">
                <a:solidFill>
                  <a:srgbClr val="040404"/>
                </a:solidFill>
                <a:latin typeface="Arial" panose="020B0604020202020204" pitchFamily="34" charset="0"/>
                <a:cs typeface="Arial" panose="020B0604020202020204" pitchFamily="34" charset="0"/>
              </a:rPr>
              <a:t>Het PTA </a:t>
            </a:r>
            <a:r>
              <a:rPr lang="nl-NL" sz="1500" dirty="0" smtClean="0">
                <a:solidFill>
                  <a:srgbClr val="040404"/>
                </a:solidFill>
                <a:latin typeface="Arial" panose="020B0604020202020204" pitchFamily="34" charset="0"/>
                <a:cs typeface="Arial" panose="020B0604020202020204" pitchFamily="34" charset="0"/>
              </a:rPr>
              <a:t>is uiterlijk 01 oktober 2020 </a:t>
            </a:r>
            <a:r>
              <a:rPr lang="nl-NL" sz="1500" dirty="0">
                <a:solidFill>
                  <a:srgbClr val="040404"/>
                </a:solidFill>
                <a:latin typeface="Arial" panose="020B0604020202020204" pitchFamily="34" charset="0"/>
                <a:cs typeface="Arial" panose="020B0604020202020204" pitchFamily="34" charset="0"/>
              </a:rPr>
              <a:t>te vinden op </a:t>
            </a:r>
            <a:r>
              <a:rPr lang="nl-NL" sz="1500" dirty="0" smtClean="0">
                <a:solidFill>
                  <a:srgbClr val="040404"/>
                </a:solidFill>
                <a:latin typeface="Arial" panose="020B0604020202020204" pitchFamily="34" charset="0"/>
                <a:cs typeface="Arial" panose="020B0604020202020204" pitchFamily="34" charset="0"/>
              </a:rPr>
              <a:t>de website Locatie OBB </a:t>
            </a:r>
            <a:r>
              <a:rPr lang="nl-NL" sz="1500" dirty="0" smtClean="0">
                <a:solidFill>
                  <a:srgbClr val="040404"/>
                </a:solidFill>
                <a:latin typeface="Arial" panose="020B0604020202020204" pitchFamily="34" charset="0"/>
                <a:cs typeface="Arial" panose="020B0604020202020204" pitchFamily="34" charset="0"/>
                <a:sym typeface="Wingdings" panose="05000000000000000000" pitchFamily="2" charset="2"/>
              </a:rPr>
              <a:t> </a:t>
            </a:r>
            <a:r>
              <a:rPr lang="nl-NL" sz="1500" dirty="0">
                <a:solidFill>
                  <a:srgbClr val="040404"/>
                </a:solidFill>
                <a:latin typeface="Arial" panose="020B0604020202020204" pitchFamily="34" charset="0"/>
                <a:cs typeface="Arial" panose="020B0604020202020204" pitchFamily="34" charset="0"/>
                <a:sym typeface="Wingdings" panose="05000000000000000000" pitchFamily="2" charset="2"/>
              </a:rPr>
              <a:t>Onderwijs  </a:t>
            </a:r>
            <a:r>
              <a:rPr lang="nl-NL" sz="1500" dirty="0" smtClean="0">
                <a:solidFill>
                  <a:srgbClr val="040404"/>
                </a:solidFill>
                <a:latin typeface="Arial" panose="020B0604020202020204" pitchFamily="34" charset="0"/>
                <a:cs typeface="Arial" panose="020B0604020202020204" pitchFamily="34" charset="0"/>
                <a:sym typeface="Wingdings" panose="05000000000000000000" pitchFamily="2" charset="2"/>
              </a:rPr>
              <a:t> Programma voor toetsing en afsluiting</a:t>
            </a:r>
            <a:r>
              <a:rPr lang="nl-NL" sz="1500" dirty="0">
                <a:solidFill>
                  <a:srgbClr val="040404"/>
                </a:solidFill>
                <a:latin typeface="Arial" panose="020B0604020202020204" pitchFamily="34" charset="0"/>
                <a:cs typeface="Arial" panose="020B0604020202020204" pitchFamily="34" charset="0"/>
                <a:sym typeface="Wingdings" panose="05000000000000000000" pitchFamily="2" charset="2"/>
              </a:rPr>
              <a:t/>
            </a:r>
            <a:br>
              <a:rPr lang="nl-NL" sz="1500" dirty="0">
                <a:solidFill>
                  <a:srgbClr val="040404"/>
                </a:solidFill>
                <a:latin typeface="Arial" panose="020B0604020202020204" pitchFamily="34" charset="0"/>
                <a:cs typeface="Arial" panose="020B0604020202020204" pitchFamily="34" charset="0"/>
                <a:sym typeface="Wingdings" panose="05000000000000000000" pitchFamily="2" charset="2"/>
              </a:rPr>
            </a:br>
            <a:endParaRPr lang="nl-NL" sz="1500" dirty="0">
              <a:solidFill>
                <a:srgbClr val="040404"/>
              </a:solidFill>
              <a:latin typeface="Arial" panose="020B0604020202020204" pitchFamily="34" charset="0"/>
              <a:cs typeface="Arial" panose="020B0604020202020204" pitchFamily="34" charset="0"/>
            </a:endParaRPr>
          </a:p>
          <a:p>
            <a:pPr lvl="0"/>
            <a:r>
              <a:rPr lang="nl-NL" sz="1500" dirty="0">
                <a:solidFill>
                  <a:srgbClr val="040404"/>
                </a:solidFill>
                <a:latin typeface="Arial" panose="020B0604020202020204" pitchFamily="34" charset="0"/>
                <a:cs typeface="Arial" panose="020B0604020202020204" pitchFamily="34" charset="0"/>
              </a:rPr>
              <a:t>Bij afwezigheid zonder geldige reden of te laat komen bij examens en tentamens zal een leerling dit moeten verklaren bij het </a:t>
            </a:r>
            <a:r>
              <a:rPr lang="nl-NL" sz="1500" dirty="0" smtClean="0">
                <a:solidFill>
                  <a:srgbClr val="040404"/>
                </a:solidFill>
                <a:latin typeface="Arial" panose="020B0604020202020204" pitchFamily="34" charset="0"/>
                <a:cs typeface="Arial" panose="020B0604020202020204" pitchFamily="34" charset="0"/>
              </a:rPr>
              <a:t>examenbureau. </a:t>
            </a:r>
            <a:r>
              <a:rPr lang="nl-NL" sz="1500" dirty="0" smtClean="0">
                <a:solidFill>
                  <a:srgbClr val="FF0000"/>
                </a:solidFill>
                <a:latin typeface="Arial" panose="020B0604020202020204" pitchFamily="34" charset="0"/>
                <a:cs typeface="Arial" panose="020B0604020202020204" pitchFamily="34" charset="0"/>
              </a:rPr>
              <a:t>Het is dus heel belangrijk dat leerlingen zoveel als mogelijk op school aanwezig zijn zodat ze niet te veel missen en bij afwezigheid op de juiste manier worden afgemeld (zie eerdere dia).</a:t>
            </a:r>
            <a:endParaRPr lang="nl-NL" sz="1500" dirty="0">
              <a:solidFill>
                <a:srgbClr val="FF0000"/>
              </a:solidFill>
              <a:latin typeface="Arial" panose="020B0604020202020204" pitchFamily="34" charset="0"/>
              <a:cs typeface="Arial" panose="020B0604020202020204" pitchFamily="34" charset="0"/>
            </a:endParaRPr>
          </a:p>
          <a:p>
            <a:pPr lvl="0"/>
            <a:endParaRPr lang="nl-NL" sz="1500" dirty="0">
              <a:solidFill>
                <a:srgbClr val="040404"/>
              </a:solidFill>
              <a:latin typeface="Arial" panose="020B0604020202020204" pitchFamily="34" charset="0"/>
              <a:cs typeface="Arial" panose="020B0604020202020204" pitchFamily="34" charset="0"/>
            </a:endParaRPr>
          </a:p>
          <a:p>
            <a:pPr lvl="0"/>
            <a:r>
              <a:rPr lang="nl-NL" sz="1500" dirty="0" smtClean="0">
                <a:solidFill>
                  <a:srgbClr val="040404"/>
                </a:solidFill>
                <a:latin typeface="Arial" panose="020B0604020202020204" pitchFamily="34" charset="0"/>
                <a:cs typeface="Arial" panose="020B0604020202020204" pitchFamily="34" charset="0"/>
              </a:rPr>
              <a:t>Ook bij onregelmatigheden </a:t>
            </a:r>
            <a:r>
              <a:rPr lang="nl-NL" sz="1500" dirty="0">
                <a:solidFill>
                  <a:srgbClr val="040404"/>
                </a:solidFill>
                <a:latin typeface="Arial" panose="020B0604020202020204" pitchFamily="34" charset="0"/>
                <a:cs typeface="Arial" panose="020B0604020202020204" pitchFamily="34" charset="0"/>
              </a:rPr>
              <a:t>bij een </a:t>
            </a:r>
            <a:r>
              <a:rPr lang="nl-NL" sz="1500" dirty="0" smtClean="0">
                <a:solidFill>
                  <a:srgbClr val="040404"/>
                </a:solidFill>
                <a:latin typeface="Arial" panose="020B0604020202020204" pitchFamily="34" charset="0"/>
                <a:cs typeface="Arial" panose="020B0604020202020204" pitchFamily="34" charset="0"/>
              </a:rPr>
              <a:t>examenonderdeel (bijvoorbeeld spieken/plagiaat) </a:t>
            </a:r>
            <a:r>
              <a:rPr lang="nl-NL" sz="1500" dirty="0">
                <a:solidFill>
                  <a:srgbClr val="040404"/>
                </a:solidFill>
                <a:latin typeface="Arial" panose="020B0604020202020204" pitchFamily="34" charset="0"/>
                <a:cs typeface="Arial" panose="020B0604020202020204" pitchFamily="34" charset="0"/>
              </a:rPr>
              <a:t>volgt een </a:t>
            </a:r>
            <a:r>
              <a:rPr lang="nl-NL" sz="1500" dirty="0" err="1">
                <a:solidFill>
                  <a:srgbClr val="040404"/>
                </a:solidFill>
                <a:latin typeface="Arial" panose="020B0604020202020204" pitchFamily="34" charset="0"/>
                <a:cs typeface="Arial" panose="020B0604020202020204" pitchFamily="34" charset="0"/>
              </a:rPr>
              <a:t>horing</a:t>
            </a:r>
            <a:r>
              <a:rPr lang="nl-NL" sz="1500" dirty="0">
                <a:solidFill>
                  <a:srgbClr val="040404"/>
                </a:solidFill>
                <a:latin typeface="Arial" panose="020B0604020202020204" pitchFamily="34" charset="0"/>
                <a:cs typeface="Arial" panose="020B0604020202020204" pitchFamily="34" charset="0"/>
              </a:rPr>
              <a:t>: een gesprek met iemand van het examenbureau, (directie), leerling (en ouders) </a:t>
            </a:r>
            <a:r>
              <a:rPr lang="nl-NL" sz="1500" dirty="0">
                <a:solidFill>
                  <a:srgbClr val="040404"/>
                </a:solidFill>
                <a:latin typeface="Arial" panose="020B0604020202020204" pitchFamily="34" charset="0"/>
                <a:cs typeface="Arial" panose="020B0604020202020204" pitchFamily="34" charset="0"/>
                <a:sym typeface="Wingdings" panose="05000000000000000000" pitchFamily="2" charset="2"/>
              </a:rPr>
              <a:t> de examencommissie geeft aan wat de consequentie is.</a:t>
            </a:r>
            <a:endParaRPr lang="nl-NL" sz="1500" dirty="0">
              <a:solidFill>
                <a:srgbClr val="04040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634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PTA voorbeeld</a:t>
            </a:r>
            <a:endParaRPr sz="3200" dirty="0">
              <a:solidFill>
                <a:srgbClr val="FF0000"/>
              </a:solidFill>
            </a:endParaRPr>
          </a:p>
        </p:txBody>
      </p:sp>
      <p:sp>
        <p:nvSpPr>
          <p:cNvPr id="65" name="Google Shape;65;p16"/>
          <p:cNvSpPr txBox="1"/>
          <p:nvPr/>
        </p:nvSpPr>
        <p:spPr>
          <a:xfrm>
            <a:off x="580637" y="1149325"/>
            <a:ext cx="2148049" cy="3132389"/>
          </a:xfrm>
          <a:prstGeom prst="rect">
            <a:avLst/>
          </a:prstGeom>
          <a:noFill/>
          <a:ln>
            <a:noFill/>
          </a:ln>
        </p:spPr>
        <p:txBody>
          <a:bodyPr spcFirstLastPara="1" wrap="square" lIns="91425" tIns="91425" rIns="91425" bIns="91425" anchor="t" anchorCtr="0">
            <a:noAutofit/>
          </a:bodyPr>
          <a:lstStyle/>
          <a:p>
            <a:pPr lvl="0"/>
            <a:r>
              <a:rPr lang="nl-NL" sz="1600" dirty="0" smtClean="0">
                <a:solidFill>
                  <a:schemeClr val="tx1"/>
                </a:solidFill>
                <a:latin typeface="Arial" panose="020B0604020202020204" pitchFamily="34" charset="0"/>
                <a:cs typeface="Arial" panose="020B0604020202020204" pitchFamily="34" charset="0"/>
              </a:rPr>
              <a:t>In het PTA staat per vak aangegeven welke onderdelen meetellen voor het schoolexamencijfer, in welke periode dit wordt afgenomen, wat de inhoud is van het onderdeel en hoe zwaar het onderdeel meetelt voor het betreffende vak.</a:t>
            </a:r>
            <a:endParaRPr lang="nl-NL" sz="1600" dirty="0">
              <a:solidFill>
                <a:schemeClr val="tx1"/>
              </a:solidFill>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3"/>
          <a:stretch>
            <a:fillRect/>
          </a:stretch>
        </p:blipFill>
        <p:spPr>
          <a:xfrm>
            <a:off x="2620623" y="790183"/>
            <a:ext cx="6529357" cy="4100662"/>
          </a:xfrm>
          <a:prstGeom prst="rect">
            <a:avLst/>
          </a:prstGeom>
        </p:spPr>
      </p:pic>
    </p:spTree>
    <p:extLst>
      <p:ext uri="{BB962C8B-B14F-4D97-AF65-F5344CB8AC3E}">
        <p14:creationId xmlns:p14="http://schemas.microsoft.com/office/powerpoint/2010/main" val="3574809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Stage leerjaar 3</a:t>
            </a:r>
            <a:r>
              <a:rPr lang="nl-NL" sz="3200" dirty="0" smtClean="0">
                <a:solidFill>
                  <a:srgbClr val="FF0000"/>
                </a:solidFill>
              </a:rPr>
              <a:t>*</a:t>
            </a:r>
            <a:endParaRPr sz="3200" dirty="0">
              <a:solidFill>
                <a:srgbClr val="FF0000"/>
              </a:solidFill>
            </a:endParaRPr>
          </a:p>
        </p:txBody>
      </p:sp>
      <p:sp>
        <p:nvSpPr>
          <p:cNvPr id="65" name="Google Shape;65;p16"/>
          <p:cNvSpPr txBox="1"/>
          <p:nvPr/>
        </p:nvSpPr>
        <p:spPr>
          <a:xfrm>
            <a:off x="580637" y="899943"/>
            <a:ext cx="8052000" cy="3724136"/>
          </a:xfrm>
          <a:prstGeom prst="rect">
            <a:avLst/>
          </a:prstGeom>
          <a:noFill/>
          <a:ln>
            <a:noFill/>
          </a:ln>
        </p:spPr>
        <p:txBody>
          <a:bodyPr spcFirstLastPara="1" wrap="square" lIns="91425" tIns="91425" rIns="91425" bIns="91425" anchor="t" anchorCtr="0">
            <a:noAutofit/>
          </a:bodyPr>
          <a:lstStyle/>
          <a:p>
            <a:r>
              <a:rPr lang="nl-NL" sz="1600" dirty="0">
                <a:latin typeface="Arial" panose="020B0604020202020204" pitchFamily="34" charset="0"/>
                <a:cs typeface="Arial" panose="020B0604020202020204" pitchFamily="34" charset="0"/>
              </a:rPr>
              <a:t>Stage in leerjaar 3 is een verplicht handelingsdeel voor alle profielen (ook MAVO)</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De stage vindt plaats van </a:t>
            </a:r>
            <a:r>
              <a:rPr lang="nl-NL" sz="1600" b="1" dirty="0" smtClean="0">
                <a:solidFill>
                  <a:srgbClr val="FF0000"/>
                </a:solidFill>
                <a:latin typeface="Arial" panose="020B0604020202020204" pitchFamily="34" charset="0"/>
                <a:cs typeface="Arial" panose="020B0604020202020204" pitchFamily="34" charset="0"/>
              </a:rPr>
              <a:t>19 </a:t>
            </a:r>
            <a:r>
              <a:rPr lang="nl-NL" sz="1600" b="1" dirty="0">
                <a:solidFill>
                  <a:srgbClr val="FF0000"/>
                </a:solidFill>
                <a:latin typeface="Arial" panose="020B0604020202020204" pitchFamily="34" charset="0"/>
                <a:cs typeface="Arial" panose="020B0604020202020204" pitchFamily="34" charset="0"/>
              </a:rPr>
              <a:t>april </a:t>
            </a:r>
            <a:r>
              <a:rPr lang="nl-NL" sz="1600" dirty="0">
                <a:latin typeface="Arial" panose="020B0604020202020204" pitchFamily="34" charset="0"/>
                <a:cs typeface="Arial" panose="020B0604020202020204" pitchFamily="34" charset="0"/>
              </a:rPr>
              <a:t>tot en met </a:t>
            </a:r>
            <a:r>
              <a:rPr lang="nl-NL" sz="1600" b="1" dirty="0" smtClean="0">
                <a:solidFill>
                  <a:srgbClr val="FF0000"/>
                </a:solidFill>
                <a:latin typeface="Arial" panose="020B0604020202020204" pitchFamily="34" charset="0"/>
                <a:cs typeface="Arial" panose="020B0604020202020204" pitchFamily="34" charset="0"/>
              </a:rPr>
              <a:t>30 </a:t>
            </a:r>
            <a:r>
              <a:rPr lang="nl-NL" sz="1600" b="1" dirty="0">
                <a:solidFill>
                  <a:srgbClr val="FF0000"/>
                </a:solidFill>
                <a:latin typeface="Arial" panose="020B0604020202020204" pitchFamily="34" charset="0"/>
                <a:cs typeface="Arial" panose="020B0604020202020204" pitchFamily="34" charset="0"/>
              </a:rPr>
              <a:t>april</a:t>
            </a:r>
            <a:r>
              <a:rPr lang="nl-NL" sz="1600" dirty="0">
                <a:latin typeface="Arial" panose="020B0604020202020204" pitchFamily="34" charset="0"/>
                <a:cs typeface="Arial" panose="020B0604020202020204" pitchFamily="34" charset="0"/>
              </a:rPr>
              <a:t> </a:t>
            </a:r>
          </a:p>
          <a:p>
            <a:r>
              <a:rPr lang="nl-NL" sz="1600" dirty="0">
                <a:latin typeface="Arial" panose="020B0604020202020204" pitchFamily="34" charset="0"/>
                <a:cs typeface="Arial" panose="020B0604020202020204" pitchFamily="34" charset="0"/>
              </a:rPr>
              <a:t>De leerlingen moeten zelf op zoek naar een stageplaats</a:t>
            </a:r>
          </a:p>
          <a:p>
            <a:r>
              <a:rPr lang="nl-NL" sz="1600" dirty="0">
                <a:latin typeface="Arial" panose="020B0604020202020204" pitchFamily="34" charset="0"/>
                <a:cs typeface="Arial" panose="020B0604020202020204" pitchFamily="34" charset="0"/>
              </a:rPr>
              <a:t>(voorbereiding en info vindt </a:t>
            </a:r>
            <a:r>
              <a:rPr lang="nl-NL" sz="1600" dirty="0" smtClean="0">
                <a:latin typeface="Arial" panose="020B0604020202020204" pitchFamily="34" charset="0"/>
                <a:cs typeface="Arial" panose="020B0604020202020204" pitchFamily="34" charset="0"/>
              </a:rPr>
              <a:t>te zijner tijd plaats </a:t>
            </a:r>
            <a:r>
              <a:rPr lang="nl-NL" sz="1600" dirty="0">
                <a:latin typeface="Arial" panose="020B0604020202020204" pitchFamily="34" charset="0"/>
                <a:cs typeface="Arial" panose="020B0604020202020204" pitchFamily="34" charset="0"/>
              </a:rPr>
              <a:t>via de LOB-Coach)</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Bij </a:t>
            </a:r>
            <a:r>
              <a:rPr lang="nl-NL" sz="1600" b="1" dirty="0">
                <a:latin typeface="Arial" panose="020B0604020202020204" pitchFamily="34" charset="0"/>
                <a:cs typeface="Arial" panose="020B0604020202020204" pitchFamily="34" charset="0"/>
              </a:rPr>
              <a:t>BBL Economie &amp; Ondernemen </a:t>
            </a:r>
            <a:r>
              <a:rPr lang="nl-NL" sz="1600" dirty="0">
                <a:latin typeface="Arial" panose="020B0604020202020204" pitchFamily="34" charset="0"/>
                <a:cs typeface="Arial" panose="020B0604020202020204" pitchFamily="34" charset="0"/>
              </a:rPr>
              <a:t>en bij </a:t>
            </a:r>
            <a:r>
              <a:rPr lang="nl-NL" sz="1600" b="1" dirty="0">
                <a:latin typeface="Arial" panose="020B0604020202020204" pitchFamily="34" charset="0"/>
                <a:cs typeface="Arial" panose="020B0604020202020204" pitchFamily="34" charset="0"/>
              </a:rPr>
              <a:t>BBL/KBL Mobiliteit en Transport </a:t>
            </a:r>
            <a:r>
              <a:rPr lang="nl-NL" sz="1600" dirty="0">
                <a:latin typeface="Arial" panose="020B0604020202020204" pitchFamily="34" charset="0"/>
                <a:cs typeface="Arial" panose="020B0604020202020204" pitchFamily="34" charset="0"/>
              </a:rPr>
              <a:t>lopen de leerlingen daarnaast een </a:t>
            </a:r>
            <a:r>
              <a:rPr lang="nl-NL" sz="1600" dirty="0" smtClean="0">
                <a:latin typeface="Arial" panose="020B0604020202020204" pitchFamily="34" charset="0"/>
                <a:cs typeface="Arial" panose="020B0604020202020204" pitchFamily="34" charset="0"/>
              </a:rPr>
              <a:t>lint-stage (1 dag in de week stage lopen in plaats van les op school) De voorbereiding en info van deze stage </a:t>
            </a:r>
            <a:r>
              <a:rPr lang="nl-NL" sz="1600" dirty="0">
                <a:latin typeface="Arial" panose="020B0604020202020204" pitchFamily="34" charset="0"/>
                <a:cs typeface="Arial" panose="020B0604020202020204" pitchFamily="34" charset="0"/>
              </a:rPr>
              <a:t>loopt via het </a:t>
            </a:r>
            <a:r>
              <a:rPr lang="nl-NL" sz="1600" dirty="0" smtClean="0">
                <a:latin typeface="Arial" panose="020B0604020202020204" pitchFamily="34" charset="0"/>
                <a:cs typeface="Arial" panose="020B0604020202020204" pitchFamily="34" charset="0"/>
              </a:rPr>
              <a:t>betreffende </a:t>
            </a:r>
            <a:r>
              <a:rPr lang="nl-NL" sz="1600" dirty="0" err="1" smtClean="0">
                <a:latin typeface="Arial" panose="020B0604020202020204" pitchFamily="34" charset="0"/>
                <a:cs typeface="Arial" panose="020B0604020202020204" pitchFamily="34" charset="0"/>
              </a:rPr>
              <a:t>profielvak</a:t>
            </a:r>
            <a:r>
              <a:rPr lang="nl-NL" sz="1600" dirty="0" smtClean="0">
                <a:latin typeface="Arial" panose="020B0604020202020204" pitchFamily="34" charset="0"/>
                <a:cs typeface="Arial" panose="020B0604020202020204" pitchFamily="34" charset="0"/>
              </a:rPr>
              <a:t>.</a:t>
            </a:r>
            <a:endParaRPr lang="nl-NL" sz="1600" dirty="0"/>
          </a:p>
        </p:txBody>
      </p:sp>
      <p:sp>
        <p:nvSpPr>
          <p:cNvPr id="5" name="Tekstvak 4"/>
          <p:cNvSpPr txBox="1"/>
          <p:nvPr/>
        </p:nvSpPr>
        <p:spPr>
          <a:xfrm>
            <a:off x="2037918" y="3920136"/>
            <a:ext cx="4366821" cy="523220"/>
          </a:xfrm>
          <a:prstGeom prst="rect">
            <a:avLst/>
          </a:prstGeom>
          <a:noFill/>
        </p:spPr>
        <p:txBody>
          <a:bodyPr wrap="square" rtlCol="0">
            <a:spAutoFit/>
          </a:bodyPr>
          <a:lstStyle/>
          <a:p>
            <a:r>
              <a:rPr lang="nl-NL" dirty="0">
                <a:solidFill>
                  <a:srgbClr val="FF0000"/>
                </a:solidFill>
              </a:rPr>
              <a:t>*De vorm van alle activiteiten wordt aangepast aan de coronamaatregelen die op dat moment gelden.</a:t>
            </a:r>
          </a:p>
        </p:txBody>
      </p:sp>
    </p:spTree>
    <p:extLst>
      <p:ext uri="{BB962C8B-B14F-4D97-AF65-F5344CB8AC3E}">
        <p14:creationId xmlns:p14="http://schemas.microsoft.com/office/powerpoint/2010/main" val="313707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a:t>Centraal Schriftelijk Praktijkexamens (CSPE</a:t>
            </a:r>
            <a:r>
              <a:rPr lang="nl-NL" sz="3200" dirty="0" smtClean="0"/>
              <a:t>) (</a:t>
            </a:r>
            <a:r>
              <a:rPr lang="nl-NL" sz="3200" dirty="0"/>
              <a:t>alleen BBL en KBL)</a:t>
            </a:r>
            <a:endParaRPr sz="3200" dirty="0">
              <a:solidFill>
                <a:srgbClr val="FF0000"/>
              </a:solidFill>
            </a:endParaRPr>
          </a:p>
        </p:txBody>
      </p:sp>
      <p:sp>
        <p:nvSpPr>
          <p:cNvPr id="65" name="Google Shape;65;p16"/>
          <p:cNvSpPr txBox="1"/>
          <p:nvPr/>
        </p:nvSpPr>
        <p:spPr>
          <a:xfrm>
            <a:off x="580637" y="1390261"/>
            <a:ext cx="8052000" cy="3233818"/>
          </a:xfrm>
          <a:prstGeom prst="rect">
            <a:avLst/>
          </a:prstGeom>
          <a:solidFill>
            <a:schemeClr val="bg1"/>
          </a:solidFill>
          <a:ln>
            <a:noFill/>
          </a:ln>
        </p:spPr>
        <p:txBody>
          <a:bodyPr spcFirstLastPara="1" wrap="square" lIns="91425" tIns="91425" rIns="91425" bIns="91425" anchor="t" anchorCtr="0">
            <a:noAutofit/>
          </a:bodyPr>
          <a:lstStyle/>
          <a:p>
            <a:r>
              <a:rPr lang="nl-NL" sz="1600" dirty="0">
                <a:latin typeface="Arial" panose="020B0604020202020204" pitchFamily="34" charset="0"/>
                <a:cs typeface="Arial" panose="020B0604020202020204" pitchFamily="34" charset="0"/>
              </a:rPr>
              <a:t>De leerlingen uit leerjaar 3 hebben aan het einde van </a:t>
            </a:r>
            <a:r>
              <a:rPr lang="nl-NL" sz="1600" dirty="0">
                <a:solidFill>
                  <a:srgbClr val="FF0000"/>
                </a:solidFill>
                <a:latin typeface="Arial" panose="020B0604020202020204" pitchFamily="34" charset="0"/>
                <a:cs typeface="Arial" panose="020B0604020202020204" pitchFamily="34" charset="0"/>
              </a:rPr>
              <a:t>leerjaar 4 </a:t>
            </a:r>
            <a:r>
              <a:rPr lang="nl-NL" sz="1600" dirty="0">
                <a:latin typeface="Arial" panose="020B0604020202020204" pitchFamily="34" charset="0"/>
                <a:cs typeface="Arial" panose="020B0604020202020204" pitchFamily="34" charset="0"/>
              </a:rPr>
              <a:t>hun</a:t>
            </a:r>
          </a:p>
          <a:p>
            <a:r>
              <a:rPr lang="nl-NL" sz="1600" dirty="0">
                <a:latin typeface="Arial" panose="020B0604020202020204" pitchFamily="34" charset="0"/>
                <a:cs typeface="Arial" panose="020B0604020202020204" pitchFamily="34" charset="0"/>
              </a:rPr>
              <a:t>Praktijkexamens (CSPE). </a:t>
            </a:r>
          </a:p>
          <a:p>
            <a:r>
              <a:rPr lang="nl-NL" sz="1600" dirty="0">
                <a:latin typeface="Arial" panose="020B0604020202020204" pitchFamily="34" charset="0"/>
                <a:cs typeface="Arial" panose="020B0604020202020204" pitchFamily="34" charset="0"/>
              </a:rPr>
              <a:t>Hiermee ronden zij het </a:t>
            </a:r>
            <a:r>
              <a:rPr lang="nl-NL" sz="1600" dirty="0" err="1">
                <a:latin typeface="Arial" panose="020B0604020202020204" pitchFamily="34" charset="0"/>
                <a:cs typeface="Arial" panose="020B0604020202020204" pitchFamily="34" charset="0"/>
              </a:rPr>
              <a:t>profielvak</a:t>
            </a:r>
            <a:r>
              <a:rPr lang="nl-NL" sz="1600" dirty="0">
                <a:latin typeface="Arial" panose="020B0604020202020204" pitchFamily="34" charset="0"/>
                <a:cs typeface="Arial" panose="020B0604020202020204" pitchFamily="34" charset="0"/>
              </a:rPr>
              <a:t> van het door hun gekozen profiel af.</a:t>
            </a:r>
          </a:p>
          <a:p>
            <a:endParaRPr lang="nl-NL" sz="1600" dirty="0"/>
          </a:p>
        </p:txBody>
      </p:sp>
      <p:pic>
        <p:nvPicPr>
          <p:cNvPr id="2" name="Afbeelding 1"/>
          <p:cNvPicPr>
            <a:picLocks noChangeAspect="1"/>
          </p:cNvPicPr>
          <p:nvPr/>
        </p:nvPicPr>
        <p:blipFill>
          <a:blip r:embed="rId3"/>
          <a:stretch>
            <a:fillRect/>
          </a:stretch>
        </p:blipFill>
        <p:spPr>
          <a:xfrm>
            <a:off x="1567517" y="2742745"/>
            <a:ext cx="6078239" cy="1524132"/>
          </a:xfrm>
          <a:prstGeom prst="rect">
            <a:avLst/>
          </a:prstGeom>
        </p:spPr>
      </p:pic>
    </p:spTree>
    <p:extLst>
      <p:ext uri="{BB962C8B-B14F-4D97-AF65-F5344CB8AC3E}">
        <p14:creationId xmlns:p14="http://schemas.microsoft.com/office/powerpoint/2010/main" val="1653637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a:t>Keuzevakken leerjaar 3/4 BBL en KBL</a:t>
            </a:r>
            <a:endParaRPr sz="3200" dirty="0">
              <a:solidFill>
                <a:srgbClr val="FF0000"/>
              </a:solidFill>
            </a:endParaRPr>
          </a:p>
        </p:txBody>
      </p:sp>
      <p:sp>
        <p:nvSpPr>
          <p:cNvPr id="65" name="Google Shape;65;p16"/>
          <p:cNvSpPr txBox="1"/>
          <p:nvPr/>
        </p:nvSpPr>
        <p:spPr>
          <a:xfrm>
            <a:off x="580636" y="1007705"/>
            <a:ext cx="8052000" cy="3564295"/>
          </a:xfrm>
          <a:prstGeom prst="rect">
            <a:avLst/>
          </a:prstGeom>
          <a:solidFill>
            <a:schemeClr val="bg1"/>
          </a:solidFill>
          <a:ln>
            <a:noFill/>
          </a:ln>
        </p:spPr>
        <p:txBody>
          <a:bodyPr spcFirstLastPara="1" wrap="square" lIns="91425" tIns="91425" rIns="91425" bIns="91425" anchor="t" anchorCtr="0">
            <a:noAutofit/>
          </a:bodyPr>
          <a:lstStyle/>
          <a:p>
            <a:r>
              <a:rPr lang="nl-NL" sz="1600" dirty="0">
                <a:latin typeface="Arial" panose="020B0604020202020204" pitchFamily="34" charset="0"/>
                <a:cs typeface="Arial" panose="020B0604020202020204" pitchFamily="34" charset="0"/>
              </a:rPr>
              <a:t>In leerjaar 3 en 4 </a:t>
            </a:r>
            <a:r>
              <a:rPr lang="nl-NL" sz="1600" dirty="0" smtClean="0">
                <a:latin typeface="Arial" panose="020B0604020202020204" pitchFamily="34" charset="0"/>
                <a:cs typeface="Arial" panose="020B0604020202020204" pitchFamily="34" charset="0"/>
              </a:rPr>
              <a:t>volgen </a:t>
            </a:r>
            <a:r>
              <a:rPr lang="nl-NL" sz="1600" dirty="0">
                <a:latin typeface="Arial" panose="020B0604020202020204" pitchFamily="34" charset="0"/>
                <a:cs typeface="Arial" panose="020B0604020202020204" pitchFamily="34" charset="0"/>
              </a:rPr>
              <a:t>de leerlingen </a:t>
            </a:r>
            <a:r>
              <a:rPr lang="nl-NL" sz="1600" dirty="0" smtClean="0">
                <a:latin typeface="Arial" panose="020B0604020202020204" pitchFamily="34" charset="0"/>
                <a:cs typeface="Arial" panose="020B0604020202020204" pitchFamily="34" charset="0"/>
              </a:rPr>
              <a:t>hun </a:t>
            </a:r>
            <a:r>
              <a:rPr lang="nl-NL" sz="1600" dirty="0">
                <a:latin typeface="Arial" panose="020B0604020202020204" pitchFamily="34" charset="0"/>
                <a:cs typeface="Arial" panose="020B0604020202020204" pitchFamily="34" charset="0"/>
              </a:rPr>
              <a:t>keuzevakken. Dit zijn twee vaste keuzevakken </a:t>
            </a:r>
            <a:r>
              <a:rPr lang="nl-NL" sz="1600" dirty="0" smtClean="0">
                <a:latin typeface="Arial" panose="020B0604020202020204" pitchFamily="34" charset="0"/>
                <a:cs typeface="Arial" panose="020B0604020202020204" pitchFamily="34" charset="0"/>
              </a:rPr>
              <a:t>(horende bij het gekozen profiel) en </a:t>
            </a:r>
            <a:r>
              <a:rPr lang="nl-NL" sz="1600" dirty="0">
                <a:latin typeface="Arial" panose="020B0604020202020204" pitchFamily="34" charset="0"/>
                <a:cs typeface="Arial" panose="020B0604020202020204" pitchFamily="34" charset="0"/>
              </a:rPr>
              <a:t>2 vrije </a:t>
            </a:r>
            <a:r>
              <a:rPr lang="nl-NL" sz="1600" dirty="0" smtClean="0">
                <a:latin typeface="Arial" panose="020B0604020202020204" pitchFamily="34" charset="0"/>
                <a:cs typeface="Arial" panose="020B0604020202020204" pitchFamily="34" charset="0"/>
              </a:rPr>
              <a:t>keuzevakken (vrije keuze van de leerling). </a:t>
            </a:r>
            <a:r>
              <a:rPr lang="nl-NL" sz="1600" dirty="0">
                <a:latin typeface="Arial" panose="020B0604020202020204" pitchFamily="34" charset="0"/>
                <a:cs typeface="Arial" panose="020B0604020202020204" pitchFamily="34" charset="0"/>
              </a:rPr>
              <a:t>De twee vaste keuzevakken worden in leerjaar 3 en/of leerjaar 4 georganiseerd (per profiel verschillend). De twee vrije keuzevakken zijn in leerjaar 4. </a:t>
            </a:r>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p>
          <a:p>
            <a:endParaRPr lang="nl-NL" sz="1600" dirty="0">
              <a:latin typeface="Arial" panose="020B0604020202020204" pitchFamily="34" charset="0"/>
              <a:cs typeface="Arial" panose="020B0604020202020204" pitchFamily="34" charset="0"/>
            </a:endParaRPr>
          </a:p>
          <a:p>
            <a:endParaRPr lang="nl-NL" sz="1600" dirty="0"/>
          </a:p>
        </p:txBody>
      </p:sp>
      <p:pic>
        <p:nvPicPr>
          <p:cNvPr id="3" name="Afbeelding 2"/>
          <p:cNvPicPr>
            <a:picLocks noChangeAspect="1"/>
          </p:cNvPicPr>
          <p:nvPr/>
        </p:nvPicPr>
        <p:blipFill>
          <a:blip r:embed="rId3"/>
          <a:stretch>
            <a:fillRect/>
          </a:stretch>
        </p:blipFill>
        <p:spPr>
          <a:xfrm>
            <a:off x="1622385" y="2552126"/>
            <a:ext cx="5968501" cy="1639966"/>
          </a:xfrm>
          <a:prstGeom prst="rect">
            <a:avLst/>
          </a:prstGeom>
        </p:spPr>
      </p:pic>
    </p:spTree>
    <p:extLst>
      <p:ext uri="{BB962C8B-B14F-4D97-AF65-F5344CB8AC3E}">
        <p14:creationId xmlns:p14="http://schemas.microsoft.com/office/powerpoint/2010/main" val="114336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1" y="431040"/>
            <a:ext cx="3343570" cy="4155473"/>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a:t>K</a:t>
            </a:r>
            <a:r>
              <a:rPr lang="nl-NL" sz="3200" dirty="0" smtClean="0"/>
              <a:t>euzevakken </a:t>
            </a:r>
          </a:p>
          <a:p>
            <a:pPr marL="0" lvl="0" indent="0">
              <a:spcBef>
                <a:spcPts val="0"/>
              </a:spcBef>
              <a:buClr>
                <a:schemeClr val="lt1"/>
              </a:buClr>
            </a:pPr>
            <a:r>
              <a:rPr lang="nl-NL" sz="3200" dirty="0" smtClean="0"/>
              <a:t>leerjaar </a:t>
            </a:r>
            <a:r>
              <a:rPr lang="nl-NL" sz="3200" dirty="0"/>
              <a:t>4 </a:t>
            </a:r>
            <a:endParaRPr lang="nl-NL" sz="3200" dirty="0" smtClean="0"/>
          </a:p>
          <a:p>
            <a:pPr marL="0" lvl="0" indent="0">
              <a:spcBef>
                <a:spcPts val="0"/>
              </a:spcBef>
              <a:buClr>
                <a:schemeClr val="lt1"/>
              </a:buClr>
            </a:pPr>
            <a:r>
              <a:rPr lang="nl-NL" sz="3200" dirty="0" smtClean="0"/>
              <a:t>BBL </a:t>
            </a:r>
            <a:r>
              <a:rPr lang="nl-NL" sz="3200" dirty="0"/>
              <a:t>en </a:t>
            </a:r>
            <a:r>
              <a:rPr lang="nl-NL" sz="3200" dirty="0" smtClean="0"/>
              <a:t>KBL</a:t>
            </a:r>
          </a:p>
          <a:p>
            <a:pPr marL="0" indent="0">
              <a:lnSpc>
                <a:spcPct val="100000"/>
              </a:lnSpc>
              <a:buClrTx/>
              <a:buSzPct val="100000"/>
            </a:pPr>
            <a:endParaRPr lang="nl-NL" sz="1500" b="0" dirty="0" smtClean="0">
              <a:solidFill>
                <a:srgbClr val="040404"/>
              </a:solidFill>
              <a:latin typeface="Arial" panose="020B0604020202020204" pitchFamily="34" charset="0"/>
              <a:cs typeface="Arial" panose="020B0604020202020204" pitchFamily="34" charset="0"/>
            </a:endParaRPr>
          </a:p>
          <a:p>
            <a:pPr marL="0" indent="0">
              <a:lnSpc>
                <a:spcPct val="100000"/>
              </a:lnSpc>
              <a:buClrTx/>
              <a:buSzPct val="100000"/>
            </a:pPr>
            <a:r>
              <a:rPr lang="nl-NL" sz="1500" b="0" dirty="0" smtClean="0">
                <a:solidFill>
                  <a:srgbClr val="040404"/>
                </a:solidFill>
                <a:latin typeface="Arial" panose="020B0604020202020204" pitchFamily="34" charset="0"/>
                <a:cs typeface="Arial" panose="020B0604020202020204" pitchFamily="34" charset="0"/>
              </a:rPr>
              <a:t>In april 2021 wordt er een keuzemarkt georganiseerd voor de leerlingen van leerjaar 3. Hier kunnen ze kennismaken met de diverse </a:t>
            </a:r>
            <a:r>
              <a:rPr lang="nl-NL" sz="1500" b="0" dirty="0">
                <a:solidFill>
                  <a:srgbClr val="040404"/>
                </a:solidFill>
                <a:latin typeface="Arial" panose="020B0604020202020204" pitchFamily="34" charset="0"/>
                <a:cs typeface="Arial" panose="020B0604020202020204" pitchFamily="34" charset="0"/>
              </a:rPr>
              <a:t>vrije </a:t>
            </a:r>
            <a:r>
              <a:rPr lang="nl-NL" sz="1500" b="0" dirty="0" smtClean="0">
                <a:solidFill>
                  <a:srgbClr val="040404"/>
                </a:solidFill>
                <a:latin typeface="Arial" panose="020B0604020202020204" pitchFamily="34" charset="0"/>
                <a:cs typeface="Arial" panose="020B0604020202020204" pitchFamily="34" charset="0"/>
              </a:rPr>
              <a:t>keuzevakken vaar ze uit kunnen kiezen. </a:t>
            </a:r>
          </a:p>
          <a:p>
            <a:pPr marL="0" lvl="0" indent="0">
              <a:spcBef>
                <a:spcPts val="0"/>
              </a:spcBef>
              <a:buClrTx/>
              <a:buSzPct val="100000"/>
            </a:pPr>
            <a:r>
              <a:rPr lang="nl-NL" sz="1500" dirty="0" smtClean="0"/>
              <a:t> </a:t>
            </a:r>
            <a:endParaRPr sz="1500" dirty="0">
              <a:solidFill>
                <a:srgbClr val="FF0000"/>
              </a:solidFill>
            </a:endParaRPr>
          </a:p>
        </p:txBody>
      </p:sp>
      <p:pic>
        <p:nvPicPr>
          <p:cNvPr id="6" name="Afbeelding 5"/>
          <p:cNvPicPr>
            <a:picLocks noChangeAspect="1"/>
          </p:cNvPicPr>
          <p:nvPr/>
        </p:nvPicPr>
        <p:blipFill>
          <a:blip r:embed="rId3"/>
          <a:stretch>
            <a:fillRect/>
          </a:stretch>
        </p:blipFill>
        <p:spPr>
          <a:xfrm>
            <a:off x="3935573" y="431040"/>
            <a:ext cx="4686543" cy="4303862"/>
          </a:xfrm>
          <a:prstGeom prst="rect">
            <a:avLst/>
          </a:prstGeom>
        </p:spPr>
      </p:pic>
    </p:spTree>
    <p:extLst>
      <p:ext uri="{BB962C8B-B14F-4D97-AF65-F5344CB8AC3E}">
        <p14:creationId xmlns:p14="http://schemas.microsoft.com/office/powerpoint/2010/main" val="3051844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337212" y="336698"/>
            <a:ext cx="2659987" cy="4119188"/>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1800" dirty="0" smtClean="0"/>
              <a:t>Keuzekaart </a:t>
            </a:r>
          </a:p>
          <a:p>
            <a:pPr marL="0" lvl="0" indent="0">
              <a:spcBef>
                <a:spcPts val="0"/>
              </a:spcBef>
              <a:buClr>
                <a:schemeClr val="lt1"/>
              </a:buClr>
            </a:pPr>
            <a:r>
              <a:rPr lang="nl-NL" sz="1800" dirty="0" smtClean="0"/>
              <a:t>Keuzevakken</a:t>
            </a:r>
          </a:p>
          <a:p>
            <a:pPr marL="0" lvl="0" indent="0">
              <a:spcBef>
                <a:spcPts val="0"/>
              </a:spcBef>
              <a:buClr>
                <a:schemeClr val="lt1"/>
              </a:buClr>
            </a:pPr>
            <a:r>
              <a:rPr lang="nl-NL" sz="1800" dirty="0" smtClean="0"/>
              <a:t>4BBL </a:t>
            </a:r>
            <a:r>
              <a:rPr lang="nl-NL" sz="1800" dirty="0"/>
              <a:t>/ </a:t>
            </a:r>
            <a:r>
              <a:rPr lang="nl-NL" sz="1800" dirty="0" smtClean="0"/>
              <a:t>KBL</a:t>
            </a:r>
            <a:r>
              <a:rPr lang="nl-NL" sz="1800" dirty="0">
                <a:solidFill>
                  <a:srgbClr val="FF0000"/>
                </a:solidFill>
              </a:rPr>
              <a:t> </a:t>
            </a:r>
          </a:p>
          <a:p>
            <a:pPr marL="0" lvl="0" indent="0">
              <a:spcBef>
                <a:spcPts val="0"/>
              </a:spcBef>
              <a:buClr>
                <a:schemeClr val="lt1"/>
              </a:buClr>
            </a:pPr>
            <a:r>
              <a:rPr lang="nl-NL" sz="1800" dirty="0" smtClean="0">
                <a:solidFill>
                  <a:schemeClr val="tx1"/>
                </a:solidFill>
              </a:rPr>
              <a:t>(voorbeeld </a:t>
            </a:r>
          </a:p>
          <a:p>
            <a:pPr marL="0" lvl="0" indent="0">
              <a:spcBef>
                <a:spcPts val="0"/>
              </a:spcBef>
              <a:buClr>
                <a:schemeClr val="lt1"/>
              </a:buClr>
            </a:pPr>
            <a:r>
              <a:rPr lang="nl-NL" sz="1800" dirty="0" smtClean="0">
                <a:solidFill>
                  <a:schemeClr val="tx1"/>
                </a:solidFill>
              </a:rPr>
              <a:t>E&amp;O)</a:t>
            </a:r>
            <a:endParaRPr lang="nl-NL" sz="500" dirty="0" smtClean="0">
              <a:solidFill>
                <a:schemeClr val="tx1"/>
              </a:solidFill>
            </a:endParaRPr>
          </a:p>
          <a:p>
            <a:pPr marL="0" lvl="0" indent="0">
              <a:spcBef>
                <a:spcPts val="0"/>
              </a:spcBef>
              <a:buClr>
                <a:schemeClr val="lt1"/>
              </a:buClr>
            </a:pPr>
            <a:endParaRPr lang="nl-NL" sz="500" dirty="0" smtClean="0">
              <a:solidFill>
                <a:schemeClr val="tx1"/>
              </a:solidFill>
            </a:endParaRPr>
          </a:p>
          <a:p>
            <a:pPr marL="285750" indent="-285750">
              <a:buClrTx/>
              <a:buSzPct val="100000"/>
              <a:buFont typeface="Arial" panose="020B0604020202020204" pitchFamily="34" charset="0"/>
              <a:buChar char="•"/>
            </a:pPr>
            <a:r>
              <a:rPr lang="nl-NL" sz="1600" b="0" dirty="0">
                <a:solidFill>
                  <a:srgbClr val="040404"/>
                </a:solidFill>
                <a:latin typeface="Arial" panose="020B0604020202020204" pitchFamily="34" charset="0"/>
                <a:cs typeface="Arial" panose="020B0604020202020204" pitchFamily="34" charset="0"/>
              </a:rPr>
              <a:t>De </a:t>
            </a:r>
            <a:r>
              <a:rPr lang="nl-NL" sz="1600" b="0" dirty="0" smtClean="0">
                <a:solidFill>
                  <a:srgbClr val="040404"/>
                </a:solidFill>
                <a:latin typeface="Arial" panose="020B0604020202020204" pitchFamily="34" charset="0"/>
                <a:cs typeface="Arial" panose="020B0604020202020204" pitchFamily="34" charset="0"/>
              </a:rPr>
              <a:t>leerling vult de keuze in op de keuzekaart en bespreekt dit met de lob-coach</a:t>
            </a:r>
            <a:endParaRPr lang="nl-NL" sz="1600" b="0" dirty="0">
              <a:solidFill>
                <a:srgbClr val="040404"/>
              </a:solidFill>
              <a:latin typeface="Arial" panose="020B0604020202020204" pitchFamily="34" charset="0"/>
              <a:cs typeface="Arial" panose="020B0604020202020204" pitchFamily="34" charset="0"/>
            </a:endParaRPr>
          </a:p>
          <a:p>
            <a:pPr marL="285750" indent="-285750">
              <a:buClrTx/>
              <a:buSzPct val="100000"/>
              <a:buFont typeface="Arial" panose="020B0604020202020204" pitchFamily="34" charset="0"/>
              <a:buChar char="•"/>
            </a:pPr>
            <a:r>
              <a:rPr lang="nl-NL" sz="1600" b="0" dirty="0" smtClean="0">
                <a:solidFill>
                  <a:srgbClr val="040404"/>
                </a:solidFill>
                <a:latin typeface="Arial" panose="020B0604020202020204" pitchFamily="34" charset="0"/>
                <a:cs typeface="Arial" panose="020B0604020202020204" pitchFamily="34" charset="0"/>
              </a:rPr>
              <a:t>De </a:t>
            </a:r>
            <a:r>
              <a:rPr lang="nl-NL" sz="1600" b="0" dirty="0">
                <a:solidFill>
                  <a:srgbClr val="040404"/>
                </a:solidFill>
                <a:latin typeface="Arial" panose="020B0604020202020204" pitchFamily="34" charset="0"/>
                <a:cs typeface="Arial" panose="020B0604020202020204" pitchFamily="34" charset="0"/>
              </a:rPr>
              <a:t>keuze zal besproken worden met de </a:t>
            </a:r>
            <a:r>
              <a:rPr lang="nl-NL" sz="1600" b="0" dirty="0" smtClean="0">
                <a:solidFill>
                  <a:srgbClr val="040404"/>
                </a:solidFill>
                <a:latin typeface="Arial" panose="020B0604020202020204" pitchFamily="34" charset="0"/>
                <a:cs typeface="Arial" panose="020B0604020202020204" pitchFamily="34" charset="0"/>
              </a:rPr>
              <a:t>ouders/verzorgers </a:t>
            </a:r>
            <a:r>
              <a:rPr lang="nl-NL" sz="1600" b="0" dirty="0">
                <a:solidFill>
                  <a:srgbClr val="040404"/>
                </a:solidFill>
                <a:latin typeface="Arial" panose="020B0604020202020204" pitchFamily="34" charset="0"/>
                <a:cs typeface="Arial" panose="020B0604020202020204" pitchFamily="34" charset="0"/>
              </a:rPr>
              <a:t>tijdens de 2</a:t>
            </a:r>
            <a:r>
              <a:rPr lang="nl-NL" sz="1600" b="0" baseline="30000" dirty="0">
                <a:solidFill>
                  <a:srgbClr val="040404"/>
                </a:solidFill>
                <a:latin typeface="Arial" panose="020B0604020202020204" pitchFamily="34" charset="0"/>
                <a:cs typeface="Arial" panose="020B0604020202020204" pitchFamily="34" charset="0"/>
              </a:rPr>
              <a:t>e</a:t>
            </a:r>
            <a:r>
              <a:rPr lang="nl-NL" sz="1600" b="0" dirty="0">
                <a:solidFill>
                  <a:srgbClr val="040404"/>
                </a:solidFill>
                <a:latin typeface="Arial" panose="020B0604020202020204" pitchFamily="34" charset="0"/>
                <a:cs typeface="Arial" panose="020B0604020202020204" pitchFamily="34" charset="0"/>
              </a:rPr>
              <a:t>  </a:t>
            </a:r>
            <a:r>
              <a:rPr lang="nl-NL" sz="1600" b="0" dirty="0" smtClean="0">
                <a:solidFill>
                  <a:srgbClr val="040404"/>
                </a:solidFill>
                <a:latin typeface="Arial" panose="020B0604020202020204" pitchFamily="34" charset="0"/>
                <a:cs typeface="Arial" panose="020B0604020202020204" pitchFamily="34" charset="0"/>
              </a:rPr>
              <a:t>rapport-bespreking</a:t>
            </a:r>
            <a:r>
              <a:rPr lang="nl-NL" sz="1600" b="0" dirty="0">
                <a:solidFill>
                  <a:srgbClr val="040404"/>
                </a:solidFill>
                <a:latin typeface="Arial" panose="020B0604020202020204" pitchFamily="34" charset="0"/>
                <a:cs typeface="Arial" panose="020B0604020202020204" pitchFamily="34" charset="0"/>
              </a:rPr>
              <a:t>. </a:t>
            </a:r>
          </a:p>
          <a:p>
            <a:pPr marL="285750" indent="-285750">
              <a:buClrTx/>
              <a:buSzPct val="100000"/>
              <a:buFont typeface="Arial" panose="020B0604020202020204" pitchFamily="34" charset="0"/>
              <a:buChar char="•"/>
            </a:pPr>
            <a:r>
              <a:rPr lang="nl-NL" sz="1600" b="0" dirty="0">
                <a:solidFill>
                  <a:srgbClr val="040404"/>
                </a:solidFill>
                <a:latin typeface="Arial" panose="020B0604020202020204" pitchFamily="34" charset="0"/>
                <a:cs typeface="Arial" panose="020B0604020202020204" pitchFamily="34" charset="0"/>
              </a:rPr>
              <a:t>Hierna is deze keuze definitief voor leerjaar 4. </a:t>
            </a:r>
          </a:p>
          <a:p>
            <a:pPr marL="0" lvl="0" indent="0">
              <a:spcBef>
                <a:spcPts val="0"/>
              </a:spcBef>
              <a:buClr>
                <a:schemeClr val="lt1"/>
              </a:buClr>
            </a:pPr>
            <a:endParaRPr lang="nl-NL" sz="1600" b="0" dirty="0" smtClean="0">
              <a:solidFill>
                <a:schemeClr val="tx1"/>
              </a:solidFill>
            </a:endParaRPr>
          </a:p>
        </p:txBody>
      </p:sp>
      <p:pic>
        <p:nvPicPr>
          <p:cNvPr id="3" name="Afbeelding 2"/>
          <p:cNvPicPr>
            <a:picLocks noChangeAspect="1"/>
          </p:cNvPicPr>
          <p:nvPr/>
        </p:nvPicPr>
        <p:blipFill rotWithShape="1">
          <a:blip r:embed="rId3"/>
          <a:srcRect l="15876" t="9298" r="17487" b="6205"/>
          <a:stretch/>
        </p:blipFill>
        <p:spPr>
          <a:xfrm>
            <a:off x="2997199" y="489098"/>
            <a:ext cx="6074230" cy="4332514"/>
          </a:xfrm>
          <a:prstGeom prst="rect">
            <a:avLst/>
          </a:prstGeom>
          <a:ln>
            <a:solidFill>
              <a:srgbClr val="040404"/>
            </a:solidFill>
          </a:ln>
        </p:spPr>
      </p:pic>
    </p:spTree>
    <p:extLst>
      <p:ext uri="{BB962C8B-B14F-4D97-AF65-F5344CB8AC3E}">
        <p14:creationId xmlns:p14="http://schemas.microsoft.com/office/powerpoint/2010/main" val="1236581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Voorbeeld </a:t>
            </a:r>
          </a:p>
          <a:p>
            <a:pPr marL="0" lvl="0" indent="0">
              <a:spcBef>
                <a:spcPts val="0"/>
              </a:spcBef>
              <a:buClr>
                <a:schemeClr val="lt1"/>
              </a:buClr>
            </a:pPr>
            <a:r>
              <a:rPr lang="nl-NL" sz="3200" dirty="0" smtClean="0"/>
              <a:t>Keuzeformulier </a:t>
            </a:r>
          </a:p>
          <a:p>
            <a:pPr marL="0" lvl="0" indent="0">
              <a:spcBef>
                <a:spcPts val="0"/>
              </a:spcBef>
              <a:buClr>
                <a:schemeClr val="lt1"/>
              </a:buClr>
            </a:pPr>
            <a:r>
              <a:rPr lang="nl-NL" sz="3200" dirty="0" smtClean="0"/>
              <a:t>leerjaar </a:t>
            </a:r>
            <a:r>
              <a:rPr lang="nl-NL" sz="3200" dirty="0"/>
              <a:t>4 MAVO	</a:t>
            </a:r>
            <a:endParaRPr sz="3200" dirty="0">
              <a:solidFill>
                <a:srgbClr val="FF0000"/>
              </a:solidFill>
            </a:endParaRPr>
          </a:p>
        </p:txBody>
      </p:sp>
      <p:sp>
        <p:nvSpPr>
          <p:cNvPr id="65" name="Google Shape;65;p16"/>
          <p:cNvSpPr txBox="1"/>
          <p:nvPr/>
        </p:nvSpPr>
        <p:spPr>
          <a:xfrm>
            <a:off x="476708" y="1843315"/>
            <a:ext cx="4071193" cy="2677886"/>
          </a:xfrm>
          <a:prstGeom prst="rect">
            <a:avLst/>
          </a:prstGeom>
          <a:solidFill>
            <a:schemeClr val="bg1"/>
          </a:solidFill>
          <a:ln>
            <a:noFill/>
          </a:ln>
        </p:spPr>
        <p:txBody>
          <a:bodyPr spcFirstLastPara="1" wrap="square" lIns="91425" tIns="91425" rIns="91425" bIns="91425" anchor="t" anchorCtr="0">
            <a:noAutofit/>
          </a:bodyPr>
          <a:lstStyle/>
          <a:p>
            <a:r>
              <a:rPr lang="nl-NL" sz="1600" dirty="0"/>
              <a:t>Aan het eind van leerjaar 3</a:t>
            </a:r>
          </a:p>
          <a:p>
            <a:r>
              <a:rPr lang="nl-NL" sz="1600" dirty="0"/>
              <a:t>maakt de leerling een</a:t>
            </a:r>
          </a:p>
          <a:p>
            <a:r>
              <a:rPr lang="nl-NL" sz="1600" dirty="0"/>
              <a:t>keuze voor een aantal vakken.</a:t>
            </a:r>
          </a:p>
          <a:p>
            <a:endParaRPr lang="nl-NL" sz="1600" dirty="0"/>
          </a:p>
          <a:p>
            <a:r>
              <a:rPr lang="nl-NL" sz="1600" dirty="0"/>
              <a:t>Voor informatie over doorstroom </a:t>
            </a:r>
          </a:p>
          <a:p>
            <a:r>
              <a:rPr lang="nl-NL" sz="1600" dirty="0"/>
              <a:t>naar HAVO, graag afspraak maken</a:t>
            </a:r>
          </a:p>
          <a:p>
            <a:r>
              <a:rPr lang="nl-NL" sz="1600" dirty="0"/>
              <a:t>met een decaan. </a:t>
            </a:r>
          </a:p>
        </p:txBody>
      </p:sp>
      <p:pic>
        <p:nvPicPr>
          <p:cNvPr id="5" name="Afbeelding 4"/>
          <p:cNvPicPr>
            <a:picLocks noChangeAspect="1"/>
          </p:cNvPicPr>
          <p:nvPr/>
        </p:nvPicPr>
        <p:blipFill>
          <a:blip r:embed="rId3"/>
          <a:stretch>
            <a:fillRect/>
          </a:stretch>
        </p:blipFill>
        <p:spPr>
          <a:xfrm>
            <a:off x="5269709" y="66260"/>
            <a:ext cx="3609247" cy="4970310"/>
          </a:xfrm>
          <a:prstGeom prst="rect">
            <a:avLst/>
          </a:prstGeom>
        </p:spPr>
      </p:pic>
    </p:spTree>
    <p:extLst>
      <p:ext uri="{BB962C8B-B14F-4D97-AF65-F5344CB8AC3E}">
        <p14:creationId xmlns:p14="http://schemas.microsoft.com/office/powerpoint/2010/main" val="197137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subTitle" idx="1"/>
          </p:nvPr>
        </p:nvSpPr>
        <p:spPr>
          <a:xfrm>
            <a:off x="3284376" y="1039092"/>
            <a:ext cx="5579705" cy="3418415"/>
          </a:xfrm>
          <a:prstGeom prst="rect">
            <a:avLst/>
          </a:prstGeom>
          <a:noFill/>
          <a:ln>
            <a:noFill/>
          </a:ln>
        </p:spPr>
        <p:txBody>
          <a:bodyPr spcFirstLastPara="1" wrap="square" lIns="0" tIns="45700" rIns="91425" bIns="0" anchor="t" anchorCtr="0">
            <a:normAutofit/>
          </a:bodyPr>
          <a:lstStyle/>
          <a:p>
            <a:pPr marL="342900" indent="-342900">
              <a:buFont typeface="+mj-lt"/>
              <a:buAutoNum type="arabicPeriod"/>
            </a:pPr>
            <a:r>
              <a:rPr lang="nl-NL" sz="1700" dirty="0">
                <a:latin typeface="Arial" panose="020B0604020202020204" pitchFamily="34" charset="0"/>
                <a:cs typeface="Arial" panose="020B0604020202020204" pitchFamily="34" charset="0"/>
              </a:rPr>
              <a:t>Voorstellen</a:t>
            </a:r>
          </a:p>
          <a:p>
            <a:pPr marL="342900" indent="-342900">
              <a:buFont typeface="+mj-lt"/>
              <a:buAutoNum type="arabicPeriod"/>
            </a:pPr>
            <a:r>
              <a:rPr lang="nl-NL" sz="1700" dirty="0" smtClean="0">
                <a:latin typeface="Arial" panose="020B0604020202020204" pitchFamily="34" charset="0"/>
                <a:cs typeface="Arial" panose="020B0604020202020204" pitchFamily="34" charset="0"/>
              </a:rPr>
              <a:t>Algemene zaken</a:t>
            </a:r>
            <a:endParaRPr lang="nl-NL" sz="1700" dirty="0">
              <a:latin typeface="Arial" panose="020B0604020202020204" pitchFamily="34" charset="0"/>
              <a:cs typeface="Arial" panose="020B0604020202020204" pitchFamily="34" charset="0"/>
            </a:endParaRPr>
          </a:p>
          <a:p>
            <a:pPr marL="342900" indent="-342900">
              <a:buFont typeface="+mj-lt"/>
              <a:buAutoNum type="arabicPeriod"/>
            </a:pPr>
            <a:r>
              <a:rPr lang="nl-NL" sz="1700" dirty="0" smtClean="0">
                <a:latin typeface="Arial" panose="020B0604020202020204" pitchFamily="34" charset="0"/>
                <a:cs typeface="Arial" panose="020B0604020202020204" pitchFamily="34" charset="0"/>
              </a:rPr>
              <a:t>Indeling schooljaar</a:t>
            </a:r>
            <a:endParaRPr lang="nl-NL" sz="1700" dirty="0">
              <a:latin typeface="Arial" panose="020B0604020202020204" pitchFamily="34" charset="0"/>
              <a:cs typeface="Arial" panose="020B0604020202020204" pitchFamily="34" charset="0"/>
            </a:endParaRPr>
          </a:p>
          <a:p>
            <a:pPr marL="342900" indent="-342900">
              <a:buFont typeface="+mj-lt"/>
              <a:buAutoNum type="arabicPeriod"/>
            </a:pPr>
            <a:r>
              <a:rPr lang="nl-NL" sz="1700" dirty="0">
                <a:latin typeface="Arial" panose="020B0604020202020204" pitchFamily="34" charset="0"/>
                <a:cs typeface="Arial" panose="020B0604020202020204" pitchFamily="34" charset="0"/>
              </a:rPr>
              <a:t>PTA (Programma van Toetsing en Afsluiting)</a:t>
            </a:r>
          </a:p>
          <a:p>
            <a:pPr marL="342900" indent="-342900">
              <a:buFont typeface="+mj-lt"/>
              <a:buAutoNum type="arabicPeriod"/>
            </a:pPr>
            <a:r>
              <a:rPr lang="nl-NL" sz="1700" dirty="0">
                <a:latin typeface="Arial" panose="020B0604020202020204" pitchFamily="34" charset="0"/>
                <a:cs typeface="Arial" panose="020B0604020202020204" pitchFamily="34" charset="0"/>
              </a:rPr>
              <a:t>Stage</a:t>
            </a:r>
          </a:p>
          <a:p>
            <a:pPr marL="342900" indent="-342900">
              <a:buFont typeface="+mj-lt"/>
              <a:buAutoNum type="arabicPeriod"/>
            </a:pPr>
            <a:r>
              <a:rPr lang="nl-NL" sz="1700" dirty="0">
                <a:latin typeface="Arial" panose="020B0604020202020204" pitchFamily="34" charset="0"/>
                <a:cs typeface="Arial" panose="020B0604020202020204" pitchFamily="34" charset="0"/>
              </a:rPr>
              <a:t>Examenprogramma</a:t>
            </a:r>
          </a:p>
          <a:p>
            <a:pPr marL="541338" indent="-187325">
              <a:buFont typeface="Arial" panose="020B0604020202020204" pitchFamily="34" charset="0"/>
              <a:buChar char="•"/>
              <a:tabLst>
                <a:tab pos="354013" algn="l"/>
              </a:tabLst>
            </a:pPr>
            <a:r>
              <a:rPr lang="nl-NL" sz="1500" dirty="0" smtClean="0">
                <a:latin typeface="Arial" panose="020B0604020202020204" pitchFamily="34" charset="0"/>
                <a:cs typeface="Arial" panose="020B0604020202020204" pitchFamily="34" charset="0"/>
              </a:rPr>
              <a:t>Praktijkexamens </a:t>
            </a:r>
            <a:r>
              <a:rPr lang="nl-NL" sz="1500" dirty="0">
                <a:latin typeface="Arial" panose="020B0604020202020204" pitchFamily="34" charset="0"/>
                <a:cs typeface="Arial" panose="020B0604020202020204" pitchFamily="34" charset="0"/>
              </a:rPr>
              <a:t>(CSPE) BBL en </a:t>
            </a:r>
            <a:r>
              <a:rPr lang="nl-NL" sz="1500" dirty="0" smtClean="0">
                <a:latin typeface="Arial" panose="020B0604020202020204" pitchFamily="34" charset="0"/>
                <a:cs typeface="Arial" panose="020B0604020202020204" pitchFamily="34" charset="0"/>
              </a:rPr>
              <a:t>KBL</a:t>
            </a:r>
          </a:p>
          <a:p>
            <a:pPr marL="541338" indent="-187325">
              <a:buFont typeface="Arial" panose="020B0604020202020204" pitchFamily="34" charset="0"/>
              <a:buChar char="•"/>
              <a:tabLst>
                <a:tab pos="354013" algn="l"/>
              </a:tabLst>
            </a:pPr>
            <a:r>
              <a:rPr lang="nl-NL" sz="1500" dirty="0" smtClean="0">
                <a:latin typeface="Arial" panose="020B0604020202020204" pitchFamily="34" charset="0"/>
                <a:cs typeface="Arial" panose="020B0604020202020204" pitchFamily="34" charset="0"/>
              </a:rPr>
              <a:t>Vrije </a:t>
            </a:r>
            <a:r>
              <a:rPr lang="nl-NL" sz="1500" dirty="0">
                <a:latin typeface="Arial" panose="020B0604020202020204" pitchFamily="34" charset="0"/>
                <a:cs typeface="Arial" panose="020B0604020202020204" pitchFamily="34" charset="0"/>
              </a:rPr>
              <a:t>keuzevakken in leerjaar 4 voor BBL </a:t>
            </a:r>
            <a:r>
              <a:rPr lang="nl-NL" sz="1500" dirty="0" smtClean="0">
                <a:latin typeface="Arial" panose="020B0604020202020204" pitchFamily="34" charset="0"/>
                <a:cs typeface="Arial" panose="020B0604020202020204" pitchFamily="34" charset="0"/>
              </a:rPr>
              <a:t>en KBL</a:t>
            </a:r>
          </a:p>
          <a:p>
            <a:pPr marL="541338" indent="-187325">
              <a:buFont typeface="Arial" panose="020B0604020202020204" pitchFamily="34" charset="0"/>
              <a:buChar char="•"/>
              <a:tabLst>
                <a:tab pos="354013" algn="l"/>
              </a:tabLst>
            </a:pPr>
            <a:r>
              <a:rPr lang="nl-NL" sz="1500" dirty="0" smtClean="0">
                <a:latin typeface="Arial" panose="020B0604020202020204" pitchFamily="34" charset="0"/>
                <a:cs typeface="Arial" panose="020B0604020202020204" pitchFamily="34" charset="0"/>
              </a:rPr>
              <a:t>Keuzeformulier </a:t>
            </a:r>
            <a:r>
              <a:rPr lang="nl-NL" sz="1500" dirty="0">
                <a:latin typeface="Arial" panose="020B0604020202020204" pitchFamily="34" charset="0"/>
                <a:cs typeface="Arial" panose="020B0604020202020204" pitchFamily="34" charset="0"/>
              </a:rPr>
              <a:t>MAVO leerjaar </a:t>
            </a:r>
            <a:r>
              <a:rPr lang="nl-NL" sz="1500" dirty="0" smtClean="0">
                <a:latin typeface="Arial" panose="020B0604020202020204" pitchFamily="34" charset="0"/>
                <a:cs typeface="Arial" panose="020B0604020202020204" pitchFamily="34" charset="0"/>
              </a:rPr>
              <a:t>4</a:t>
            </a:r>
          </a:p>
          <a:p>
            <a:pPr marL="541338" indent="-187325">
              <a:buFont typeface="Arial" panose="020B0604020202020204" pitchFamily="34" charset="0"/>
              <a:buChar char="•"/>
              <a:tabLst>
                <a:tab pos="354013" algn="l"/>
              </a:tabLst>
            </a:pPr>
            <a:r>
              <a:rPr lang="nl-NL" sz="1500" dirty="0" smtClean="0">
                <a:latin typeface="Arial" panose="020B0604020202020204" pitchFamily="34" charset="0"/>
                <a:cs typeface="Arial" panose="020B0604020202020204" pitchFamily="34" charset="0"/>
              </a:rPr>
              <a:t>Leerjaar </a:t>
            </a:r>
            <a:r>
              <a:rPr lang="nl-NL" sz="1500" dirty="0">
                <a:latin typeface="Arial" panose="020B0604020202020204" pitchFamily="34" charset="0"/>
                <a:cs typeface="Arial" panose="020B0604020202020204" pitchFamily="34" charset="0"/>
              </a:rPr>
              <a:t>4 CSE (Centraal Schriftelijk Examen)</a:t>
            </a:r>
          </a:p>
          <a:p>
            <a:pPr marL="342900" indent="-342900">
              <a:buFont typeface="+mj-lt"/>
              <a:buAutoNum type="arabicPeriod" startAt="7"/>
            </a:pPr>
            <a:r>
              <a:rPr lang="nl-NL" sz="1700" dirty="0" smtClean="0">
                <a:latin typeface="Arial" panose="020B0604020202020204" pitchFamily="34" charset="0"/>
                <a:cs typeface="Arial" panose="020B0604020202020204" pitchFamily="34" charset="0"/>
              </a:rPr>
              <a:t>Belangrijke </a:t>
            </a:r>
            <a:r>
              <a:rPr lang="nl-NL" sz="1700" dirty="0">
                <a:latin typeface="Arial" panose="020B0604020202020204" pitchFamily="34" charset="0"/>
                <a:cs typeface="Arial" panose="020B0604020202020204" pitchFamily="34" charset="0"/>
              </a:rPr>
              <a:t>data</a:t>
            </a:r>
          </a:p>
          <a:p>
            <a:pPr marL="342900" indent="-342900">
              <a:buFont typeface="+mj-lt"/>
              <a:buAutoNum type="arabicPeriod" startAt="7"/>
            </a:pPr>
            <a:r>
              <a:rPr lang="nl-NL" sz="1700" dirty="0">
                <a:latin typeface="Arial" panose="020B0604020202020204" pitchFamily="34" charset="0"/>
                <a:cs typeface="Arial" panose="020B0604020202020204" pitchFamily="34" charset="0"/>
              </a:rPr>
              <a:t>Afsluiting</a:t>
            </a:r>
          </a:p>
          <a:p>
            <a:pPr marL="431800" lvl="0" indent="-285750" algn="l" rtl="0">
              <a:lnSpc>
                <a:spcPct val="200000"/>
              </a:lnSpc>
              <a:spcBef>
                <a:spcPts val="600"/>
              </a:spcBef>
              <a:spcAft>
                <a:spcPts val="0"/>
              </a:spcAft>
              <a:buClr>
                <a:schemeClr val="lt2"/>
              </a:buClr>
              <a:buSzPts val="2300"/>
              <a:buFontTx/>
              <a:buChar char="-"/>
            </a:pPr>
            <a:endParaRPr lang="nl-NL" sz="1800" dirty="0" smtClean="0">
              <a:solidFill>
                <a:srgbClr val="2F2826"/>
              </a:solidFill>
            </a:endParaRPr>
          </a:p>
        </p:txBody>
      </p:sp>
      <p:sp>
        <p:nvSpPr>
          <p:cNvPr id="43" name="Google Shape;43;p2"/>
          <p:cNvSpPr txBox="1">
            <a:spLocks noGrp="1"/>
          </p:cNvSpPr>
          <p:nvPr>
            <p:ph type="body" idx="3"/>
          </p:nvPr>
        </p:nvSpPr>
        <p:spPr>
          <a:xfrm>
            <a:off x="1247351" y="4810879"/>
            <a:ext cx="2200275" cy="2143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9403F"/>
              </a:buClr>
              <a:buSzPts val="800"/>
              <a:buNone/>
            </a:pPr>
            <a:r>
              <a:rPr lang="nl-NL" dirty="0"/>
              <a:t>s</a:t>
            </a:r>
            <a:r>
              <a:rPr lang="nl-NL" dirty="0" smtClean="0"/>
              <a:t>chooljaar 2020 - 2021</a:t>
            </a:r>
            <a:endParaRPr dirty="0"/>
          </a:p>
        </p:txBody>
      </p:sp>
      <p:sp>
        <p:nvSpPr>
          <p:cNvPr id="44" name="Google Shape;44;p2"/>
          <p:cNvSpPr txBox="1">
            <a:spLocks noGrp="1"/>
          </p:cNvSpPr>
          <p:nvPr>
            <p:ph type="ctrTitle"/>
          </p:nvPr>
        </p:nvSpPr>
        <p:spPr>
          <a:xfrm>
            <a:off x="332591" y="1760420"/>
            <a:ext cx="2410500" cy="1102500"/>
          </a:xfrm>
          <a:prstGeom prst="rect">
            <a:avLst/>
          </a:prstGeom>
          <a:noFill/>
          <a:ln>
            <a:noFill/>
          </a:ln>
        </p:spPr>
        <p:txBody>
          <a:bodyPr spcFirstLastPara="1" wrap="square" lIns="0" tIns="0" rIns="36000" bIns="0" anchor="t" anchorCtr="0">
            <a:normAutofit/>
          </a:bodyPr>
          <a:lstStyle/>
          <a:p>
            <a:pPr marL="0" lvl="0" indent="0" algn="l" rtl="0">
              <a:lnSpc>
                <a:spcPct val="80000"/>
              </a:lnSpc>
              <a:spcBef>
                <a:spcPts val="0"/>
              </a:spcBef>
              <a:spcAft>
                <a:spcPts val="0"/>
              </a:spcAft>
              <a:buClr>
                <a:schemeClr val="dk1"/>
              </a:buClr>
              <a:buSzPts val="4400"/>
              <a:buFont typeface="Arial"/>
              <a:buNone/>
            </a:pPr>
            <a:r>
              <a:rPr lang="nl-NL"/>
              <a:t>Agenda:</a:t>
            </a:r>
            <a:endParaRPr/>
          </a:p>
        </p:txBody>
      </p:sp>
      <p:pic>
        <p:nvPicPr>
          <p:cNvPr id="45" name="Google Shape;45;p2" descr="Afbeeldingsresultaat voor agenda"/>
          <p:cNvPicPr preferRelativeResize="0"/>
          <p:nvPr/>
        </p:nvPicPr>
        <p:blipFill rotWithShape="1">
          <a:blip r:embed="rId3">
            <a:alphaModFix/>
          </a:blip>
          <a:srcRect/>
          <a:stretch/>
        </p:blipFill>
        <p:spPr>
          <a:xfrm>
            <a:off x="677148" y="2736011"/>
            <a:ext cx="1721495" cy="172149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0"/>
            <a:ext cx="8569343" cy="1127172"/>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a:t>Leerjaar 4 Centraal Schriftelijk Examen</a:t>
            </a:r>
            <a:br>
              <a:rPr lang="nl-NL" sz="3200" dirty="0"/>
            </a:br>
            <a:r>
              <a:rPr lang="nl-NL" sz="3200" dirty="0"/>
              <a:t>(CSE) algemene vakken</a:t>
            </a:r>
            <a:endParaRPr sz="3200" dirty="0">
              <a:solidFill>
                <a:srgbClr val="FF0000"/>
              </a:solidFill>
            </a:endParaRPr>
          </a:p>
        </p:txBody>
      </p:sp>
      <p:sp>
        <p:nvSpPr>
          <p:cNvPr id="65" name="Google Shape;65;p16"/>
          <p:cNvSpPr txBox="1"/>
          <p:nvPr/>
        </p:nvSpPr>
        <p:spPr>
          <a:xfrm>
            <a:off x="608628" y="1283207"/>
            <a:ext cx="8052000" cy="3149999"/>
          </a:xfrm>
          <a:prstGeom prst="rect">
            <a:avLst/>
          </a:prstGeom>
          <a:solidFill>
            <a:schemeClr val="bg1"/>
          </a:solidFill>
          <a:ln>
            <a:noFill/>
          </a:ln>
        </p:spPr>
        <p:txBody>
          <a:bodyPr spcFirstLastPara="1" wrap="square" lIns="91425" tIns="91425" rIns="91425" bIns="91425" anchor="t" anchorCtr="0">
            <a:noAutofit/>
          </a:bodyPr>
          <a:lstStyle/>
          <a:p>
            <a:r>
              <a:rPr lang="nl-NL" sz="1600" dirty="0" smtClean="0">
                <a:latin typeface="Arial" panose="020B0604020202020204" pitchFamily="34" charset="0"/>
                <a:cs typeface="Arial" panose="020B0604020202020204" pitchFamily="34" charset="0"/>
              </a:rPr>
              <a:t>Aan het eind van leerjaar 4 hebben de leerlingen hun Centraal Schriftelijk Examen voor de algemene vakken. </a:t>
            </a:r>
          </a:p>
          <a:p>
            <a:endParaRPr lang="nl-NL" sz="16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à"/>
            </a:pPr>
            <a:r>
              <a:rPr lang="nl-NL" sz="1600" dirty="0" smtClean="0">
                <a:latin typeface="Arial" panose="020B0604020202020204" pitchFamily="34" charset="0"/>
                <a:cs typeface="Arial" panose="020B0604020202020204" pitchFamily="34" charset="0"/>
              </a:rPr>
              <a:t>Voor BBL en KBL zijn dit digitale examens </a:t>
            </a:r>
          </a:p>
          <a:p>
            <a:pPr marL="285750" indent="-285750">
              <a:buFont typeface="Wingdings" panose="05000000000000000000" pitchFamily="2" charset="2"/>
              <a:buChar char="à"/>
            </a:pPr>
            <a:r>
              <a:rPr lang="nl-NL" sz="1600" dirty="0" smtClean="0">
                <a:latin typeface="Arial" panose="020B0604020202020204" pitchFamily="34" charset="0"/>
                <a:cs typeface="Arial" panose="020B0604020202020204" pitchFamily="34" charset="0"/>
              </a:rPr>
              <a:t>Voor MAVO (examen in 6 of 7 vakken) is dit nog steeds op papier.</a:t>
            </a:r>
          </a:p>
          <a:p>
            <a:endParaRPr lang="nl-NL" sz="1600" dirty="0">
              <a:latin typeface="Arial" panose="020B0604020202020204" pitchFamily="34" charset="0"/>
              <a:cs typeface="Arial" panose="020B0604020202020204" pitchFamily="34" charset="0"/>
            </a:endParaRPr>
          </a:p>
          <a:p>
            <a:endParaRPr lang="nl-NL" sz="1600" dirty="0" smtClean="0">
              <a:latin typeface="Arial" panose="020B0604020202020204" pitchFamily="34" charset="0"/>
              <a:cs typeface="Arial" panose="020B0604020202020204" pitchFamily="34" charset="0"/>
            </a:endParaRPr>
          </a:p>
          <a:p>
            <a:endParaRPr lang="nl-NL" sz="1600" dirty="0">
              <a:latin typeface="Arial" panose="020B0604020202020204" pitchFamily="34" charset="0"/>
              <a:cs typeface="Arial" panose="020B0604020202020204" pitchFamily="34" charset="0"/>
            </a:endParaRPr>
          </a:p>
          <a:p>
            <a:endParaRPr lang="nl-NL" sz="1600" dirty="0" smtClean="0">
              <a:latin typeface="Arial" panose="020B0604020202020204" pitchFamily="34" charset="0"/>
              <a:cs typeface="Arial" panose="020B0604020202020204" pitchFamily="34" charset="0"/>
            </a:endParaRPr>
          </a:p>
          <a:p>
            <a:endParaRPr lang="nl-NL" sz="1600" dirty="0">
              <a:latin typeface="Arial" panose="020B0604020202020204" pitchFamily="34" charset="0"/>
              <a:cs typeface="Arial" panose="020B0604020202020204" pitchFamily="34" charset="0"/>
            </a:endParaRPr>
          </a:p>
          <a:p>
            <a:endParaRPr lang="nl-NL" sz="1600" dirty="0" smtClean="0">
              <a:latin typeface="Arial" panose="020B0604020202020204" pitchFamily="34" charset="0"/>
              <a:cs typeface="Arial" panose="020B0604020202020204" pitchFamily="34" charset="0"/>
            </a:endParaRPr>
          </a:p>
          <a:p>
            <a:r>
              <a:rPr lang="nl-NL" sz="1600" dirty="0"/>
              <a:t>Uitzonderingen: Maatschappijleer (cijfer) en KV1 (O.V.G) </a:t>
            </a:r>
          </a:p>
          <a:p>
            <a:r>
              <a:rPr lang="nl-NL" sz="1600" dirty="0"/>
              <a:t>Deze worden afgesloten in leerjaar </a:t>
            </a:r>
            <a:r>
              <a:rPr lang="nl-NL" sz="1600" dirty="0" smtClean="0"/>
              <a:t>3 met een schoolexamencijfer.</a:t>
            </a:r>
            <a:endParaRPr lang="nl-NL" sz="1600" dirty="0" smtClean="0">
              <a:latin typeface="Arial" panose="020B0604020202020204" pitchFamily="34" charset="0"/>
              <a:cs typeface="Arial" panose="020B0604020202020204" pitchFamily="34" charset="0"/>
            </a:endParaRPr>
          </a:p>
          <a:p>
            <a:endParaRPr lang="nl-NL" sz="1600" dirty="0"/>
          </a:p>
        </p:txBody>
      </p:sp>
      <p:pic>
        <p:nvPicPr>
          <p:cNvPr id="2" name="Afbeelding 1"/>
          <p:cNvPicPr>
            <a:picLocks noChangeAspect="1"/>
          </p:cNvPicPr>
          <p:nvPr/>
        </p:nvPicPr>
        <p:blipFill>
          <a:blip r:embed="rId3"/>
          <a:stretch>
            <a:fillRect/>
          </a:stretch>
        </p:blipFill>
        <p:spPr>
          <a:xfrm>
            <a:off x="955373" y="2671594"/>
            <a:ext cx="7358510" cy="1255885"/>
          </a:xfrm>
          <a:prstGeom prst="rect">
            <a:avLst/>
          </a:prstGeom>
        </p:spPr>
      </p:pic>
    </p:spTree>
    <p:extLst>
      <p:ext uri="{BB962C8B-B14F-4D97-AF65-F5344CB8AC3E}">
        <p14:creationId xmlns:p14="http://schemas.microsoft.com/office/powerpoint/2010/main" val="4143227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0"/>
            <a:ext cx="8569343" cy="1127172"/>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a:t>Wanneer ben je </a:t>
            </a:r>
            <a:r>
              <a:rPr lang="nl-NL" sz="3200" dirty="0" smtClean="0"/>
              <a:t>uiteindelijk geslaagd in leerjaar 4?</a:t>
            </a:r>
            <a:endParaRPr sz="3200" dirty="0">
              <a:solidFill>
                <a:srgbClr val="FF0000"/>
              </a:solidFill>
            </a:endParaRPr>
          </a:p>
        </p:txBody>
      </p:sp>
      <p:sp>
        <p:nvSpPr>
          <p:cNvPr id="65" name="Google Shape;65;p16"/>
          <p:cNvSpPr txBox="1"/>
          <p:nvPr/>
        </p:nvSpPr>
        <p:spPr>
          <a:xfrm>
            <a:off x="608628" y="1283207"/>
            <a:ext cx="8052000" cy="3149999"/>
          </a:xfrm>
          <a:prstGeom prst="rect">
            <a:avLst/>
          </a:prstGeom>
          <a:solidFill>
            <a:schemeClr val="bg1"/>
          </a:solidFill>
          <a:ln>
            <a:noFill/>
          </a:ln>
        </p:spPr>
        <p:txBody>
          <a:bodyPr spcFirstLastPara="1" wrap="square" lIns="91425" tIns="91425" rIns="91425" bIns="91425" anchor="t" anchorCtr="0">
            <a:noAutofit/>
          </a:bodyPr>
          <a:lstStyle/>
          <a:p>
            <a:r>
              <a:rPr lang="nl-NL" sz="1600" dirty="0">
                <a:latin typeface="Arial" panose="020B0604020202020204" pitchFamily="34" charset="0"/>
                <a:cs typeface="Arial" panose="020B0604020202020204" pitchFamily="34" charset="0"/>
              </a:rPr>
              <a:t>Examenvakken: het gemiddelde cijfer van de vakken van het centraal examen moet minimaal een 5,5 zijn</a:t>
            </a:r>
          </a:p>
          <a:p>
            <a:pPr marL="0" indent="0">
              <a:buNone/>
            </a:pPr>
            <a:endParaRPr lang="nl-NL" sz="1600" dirty="0">
              <a:latin typeface="Arial" panose="020B0604020202020204" pitchFamily="34" charset="0"/>
              <a:cs typeface="Arial" panose="020B0604020202020204" pitchFamily="34" charset="0"/>
            </a:endParaRPr>
          </a:p>
          <a:p>
            <a:pPr marL="0" indent="0">
              <a:buNone/>
            </a:pPr>
            <a:r>
              <a:rPr lang="nl-NL" sz="1600" dirty="0">
                <a:latin typeface="Arial" panose="020B0604020202020204" pitchFamily="34" charset="0"/>
                <a:cs typeface="Arial" panose="020B0604020202020204" pitchFamily="34" charset="0"/>
              </a:rPr>
              <a:t>Eindcijfers:</a:t>
            </a:r>
          </a:p>
          <a:p>
            <a:r>
              <a:rPr lang="nl-NL" sz="1600" dirty="0">
                <a:latin typeface="Arial" panose="020B0604020202020204" pitchFamily="34" charset="0"/>
                <a:cs typeface="Arial" panose="020B0604020202020204" pitchFamily="34" charset="0"/>
              </a:rPr>
              <a:t>Bij 1 vijf moeten de overige vakken voldoende zijn</a:t>
            </a:r>
          </a:p>
          <a:p>
            <a:r>
              <a:rPr lang="nl-NL" sz="1600" dirty="0">
                <a:latin typeface="Arial" panose="020B0604020202020204" pitchFamily="34" charset="0"/>
                <a:cs typeface="Arial" panose="020B0604020202020204" pitchFamily="34" charset="0"/>
              </a:rPr>
              <a:t>Bij 1 vier, dan 1 zeven (of hoger) en de overige vakken voldoende</a:t>
            </a:r>
          </a:p>
          <a:p>
            <a:r>
              <a:rPr lang="nl-NL" sz="1600" dirty="0">
                <a:latin typeface="Arial" panose="020B0604020202020204" pitchFamily="34" charset="0"/>
                <a:cs typeface="Arial" panose="020B0604020202020204" pitchFamily="34" charset="0"/>
              </a:rPr>
              <a:t>Bij 2 vijven, dan 1 zeven (of hoger) en de overige vakken </a:t>
            </a:r>
            <a:r>
              <a:rPr lang="nl-NL" sz="1600" dirty="0" smtClean="0">
                <a:latin typeface="Arial" panose="020B0604020202020204" pitchFamily="34" charset="0"/>
                <a:cs typeface="Arial" panose="020B0604020202020204" pitchFamily="34" charset="0"/>
              </a:rPr>
              <a:t>voldoende</a:t>
            </a:r>
          </a:p>
          <a:p>
            <a:endParaRPr lang="nl-NL" sz="1600" dirty="0">
              <a:latin typeface="Arial" panose="020B0604020202020204" pitchFamily="34" charset="0"/>
              <a:cs typeface="Arial" panose="020B0604020202020204" pitchFamily="34" charset="0"/>
            </a:endParaRPr>
          </a:p>
          <a:p>
            <a:pPr marL="284850" indent="-257175"/>
            <a:r>
              <a:rPr lang="nl-NL" sz="1600" dirty="0">
                <a:solidFill>
                  <a:srgbClr val="040404"/>
                </a:solidFill>
                <a:latin typeface="Arial" panose="020B0604020202020204" pitchFamily="34" charset="0"/>
                <a:cs typeface="Arial" panose="020B0604020202020204" pitchFamily="34" charset="0"/>
              </a:rPr>
              <a:t>Het eindcijfer voor Nederlands is een 5 of hoger. Alle overige vakken minimaal een 4</a:t>
            </a:r>
          </a:p>
          <a:p>
            <a:pPr marL="284850" indent="-257175"/>
            <a:endParaRPr lang="nl-NL" sz="1600" dirty="0">
              <a:solidFill>
                <a:srgbClr val="040404"/>
              </a:solidFill>
              <a:latin typeface="Arial" panose="020B0604020202020204" pitchFamily="34" charset="0"/>
              <a:cs typeface="Arial" panose="020B0604020202020204" pitchFamily="34" charset="0"/>
            </a:endParaRPr>
          </a:p>
          <a:p>
            <a:pPr marL="284850" indent="-257175"/>
            <a:r>
              <a:rPr lang="nl-NL" sz="1600" dirty="0">
                <a:solidFill>
                  <a:srgbClr val="040404"/>
                </a:solidFill>
                <a:latin typeface="Arial" panose="020B0604020202020204" pitchFamily="34" charset="0"/>
                <a:cs typeface="Arial" panose="020B0604020202020204" pitchFamily="34" charset="0"/>
              </a:rPr>
              <a:t>Kunstvakken en Bewegen &amp; Sport zijn minimaal met een voldoende afgerond</a:t>
            </a:r>
          </a:p>
          <a:p>
            <a:pPr marL="284850" indent="-257175"/>
            <a:endParaRPr lang="nl-NL" sz="1600" dirty="0">
              <a:solidFill>
                <a:schemeClr val="tx1"/>
              </a:solidFill>
              <a:latin typeface="Arial" panose="020B0604020202020204" pitchFamily="34" charset="0"/>
              <a:cs typeface="Arial" panose="020B0604020202020204" pitchFamily="34" charset="0"/>
            </a:endParaRPr>
          </a:p>
          <a:p>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628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0"/>
            <a:ext cx="8569343" cy="1127172"/>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Voorbeeld cijferlijst basis/kader eind </a:t>
            </a:r>
            <a:r>
              <a:rPr lang="nl-NL" sz="3200" dirty="0" err="1" smtClean="0"/>
              <a:t>lj</a:t>
            </a:r>
            <a:r>
              <a:rPr lang="nl-NL" sz="3200" dirty="0" smtClean="0"/>
              <a:t> 4</a:t>
            </a:r>
            <a:endParaRPr sz="3200" dirty="0">
              <a:solidFill>
                <a:srgbClr val="FF0000"/>
              </a:solidFill>
            </a:endParaRPr>
          </a:p>
        </p:txBody>
      </p:sp>
      <p:pic>
        <p:nvPicPr>
          <p:cNvPr id="3" name="Afbeelding 2"/>
          <p:cNvPicPr>
            <a:picLocks noChangeAspect="1"/>
          </p:cNvPicPr>
          <p:nvPr/>
        </p:nvPicPr>
        <p:blipFill>
          <a:blip r:embed="rId3"/>
          <a:stretch>
            <a:fillRect/>
          </a:stretch>
        </p:blipFill>
        <p:spPr>
          <a:xfrm>
            <a:off x="881858" y="1112299"/>
            <a:ext cx="5980694" cy="3292125"/>
          </a:xfrm>
          <a:prstGeom prst="rect">
            <a:avLst/>
          </a:prstGeom>
        </p:spPr>
      </p:pic>
    </p:spTree>
    <p:extLst>
      <p:ext uri="{BB962C8B-B14F-4D97-AF65-F5344CB8AC3E}">
        <p14:creationId xmlns:p14="http://schemas.microsoft.com/office/powerpoint/2010/main" val="4238479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0"/>
            <a:ext cx="8569343" cy="1127172"/>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Voorbeeld cijferlijst MAVO eind lj4</a:t>
            </a:r>
            <a:endParaRPr sz="3200" dirty="0">
              <a:solidFill>
                <a:srgbClr val="FF0000"/>
              </a:solidFill>
            </a:endParaRPr>
          </a:p>
        </p:txBody>
      </p:sp>
      <p:pic>
        <p:nvPicPr>
          <p:cNvPr id="2" name="Afbeelding 1"/>
          <p:cNvPicPr>
            <a:picLocks noChangeAspect="1"/>
          </p:cNvPicPr>
          <p:nvPr/>
        </p:nvPicPr>
        <p:blipFill>
          <a:blip r:embed="rId3"/>
          <a:stretch>
            <a:fillRect/>
          </a:stretch>
        </p:blipFill>
        <p:spPr>
          <a:xfrm>
            <a:off x="759851" y="1115795"/>
            <a:ext cx="6523285" cy="3023878"/>
          </a:xfrm>
          <a:prstGeom prst="rect">
            <a:avLst/>
          </a:prstGeom>
        </p:spPr>
      </p:pic>
    </p:spTree>
    <p:extLst>
      <p:ext uri="{BB962C8B-B14F-4D97-AF65-F5344CB8AC3E}">
        <p14:creationId xmlns:p14="http://schemas.microsoft.com/office/powerpoint/2010/main" val="862959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0"/>
            <a:ext cx="8569343" cy="1127172"/>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Tot slot:</a:t>
            </a:r>
            <a:endParaRPr sz="3200" dirty="0">
              <a:solidFill>
                <a:srgbClr val="FF0000"/>
              </a:solidFill>
            </a:endParaRPr>
          </a:p>
        </p:txBody>
      </p:sp>
      <p:sp>
        <p:nvSpPr>
          <p:cNvPr id="65" name="Google Shape;65;p16"/>
          <p:cNvSpPr txBox="1"/>
          <p:nvPr/>
        </p:nvSpPr>
        <p:spPr>
          <a:xfrm>
            <a:off x="674301" y="1292538"/>
            <a:ext cx="8052000" cy="3149999"/>
          </a:xfrm>
          <a:prstGeom prst="rect">
            <a:avLst/>
          </a:prstGeom>
          <a:solidFill>
            <a:schemeClr val="bg1"/>
          </a:solidFill>
          <a:ln>
            <a:noFill/>
          </a:ln>
        </p:spPr>
        <p:txBody>
          <a:bodyPr spcFirstLastPara="1" wrap="square" lIns="91425" tIns="91425" rIns="91425" bIns="91425" anchor="t" anchorCtr="0">
            <a:noAutofit/>
          </a:bodyPr>
          <a:lstStyle/>
          <a:p>
            <a:pPr marL="284850" indent="-257175"/>
            <a:r>
              <a:rPr lang="nl-NL" sz="1600" dirty="0">
                <a:solidFill>
                  <a:srgbClr val="040404"/>
                </a:solidFill>
                <a:latin typeface="Arial" panose="020B0604020202020204" pitchFamily="34" charset="0"/>
                <a:cs typeface="Arial" panose="020B0604020202020204" pitchFamily="34" charset="0"/>
              </a:rPr>
              <a:t>Tot slot: </a:t>
            </a:r>
          </a:p>
          <a:p>
            <a:pPr marL="284850" indent="-257175"/>
            <a:r>
              <a:rPr lang="nl-NL" sz="1600" dirty="0">
                <a:solidFill>
                  <a:srgbClr val="040404"/>
                </a:solidFill>
                <a:latin typeface="Arial" panose="020B0604020202020204" pitchFamily="34" charset="0"/>
                <a:cs typeface="Arial" panose="020B0604020202020204" pitchFamily="34" charset="0"/>
              </a:rPr>
              <a:t>Als er iets is, altijd contact opnemen met school. </a:t>
            </a:r>
            <a:endParaRPr lang="nl-NL" sz="1600" dirty="0" smtClean="0">
              <a:solidFill>
                <a:srgbClr val="040404"/>
              </a:solidFill>
              <a:latin typeface="Arial" panose="020B0604020202020204" pitchFamily="34" charset="0"/>
              <a:cs typeface="Arial" panose="020B0604020202020204" pitchFamily="34" charset="0"/>
            </a:endParaRPr>
          </a:p>
          <a:p>
            <a:pPr marL="284850" indent="-257175"/>
            <a:r>
              <a:rPr lang="nl-NL" sz="1600" dirty="0" smtClean="0">
                <a:solidFill>
                  <a:srgbClr val="040404"/>
                </a:solidFill>
                <a:latin typeface="Arial" panose="020B0604020202020204" pitchFamily="34" charset="0"/>
                <a:cs typeface="Arial" panose="020B0604020202020204" pitchFamily="34" charset="0"/>
              </a:rPr>
              <a:t>Liever </a:t>
            </a:r>
            <a:r>
              <a:rPr lang="nl-NL" sz="1600" dirty="0">
                <a:solidFill>
                  <a:srgbClr val="040404"/>
                </a:solidFill>
                <a:latin typeface="Arial" panose="020B0604020202020204" pitchFamily="34" charset="0"/>
                <a:cs typeface="Arial" panose="020B0604020202020204" pitchFamily="34" charset="0"/>
              </a:rPr>
              <a:t>1x te veel gebeld, dan 1x </a:t>
            </a:r>
            <a:r>
              <a:rPr lang="nl-NL" sz="1600" dirty="0" smtClean="0">
                <a:solidFill>
                  <a:srgbClr val="040404"/>
                </a:solidFill>
                <a:latin typeface="Arial" panose="020B0604020202020204" pitchFamily="34" charset="0"/>
                <a:cs typeface="Arial" panose="020B0604020202020204" pitchFamily="34" charset="0"/>
              </a:rPr>
              <a:t>te weinig</a:t>
            </a:r>
            <a:r>
              <a:rPr lang="nl-NL" sz="1600" dirty="0">
                <a:solidFill>
                  <a:srgbClr val="040404"/>
                </a:solidFill>
                <a:latin typeface="Arial" panose="020B0604020202020204" pitchFamily="34" charset="0"/>
                <a:cs typeface="Arial" panose="020B0604020202020204" pitchFamily="34" charset="0"/>
              </a:rPr>
              <a:t>! </a:t>
            </a:r>
          </a:p>
          <a:p>
            <a:pPr marL="284850" indent="-257175"/>
            <a:endParaRPr lang="nl-NL" sz="1600" dirty="0" smtClean="0">
              <a:solidFill>
                <a:srgbClr val="040404"/>
              </a:solidFill>
              <a:latin typeface="Arial" panose="020B0604020202020204" pitchFamily="34" charset="0"/>
              <a:cs typeface="Arial" panose="020B0604020202020204" pitchFamily="34" charset="0"/>
            </a:endParaRPr>
          </a:p>
          <a:p>
            <a:pPr marL="284850" indent="-257175"/>
            <a:r>
              <a:rPr lang="nl-NL" sz="1600" dirty="0" smtClean="0">
                <a:solidFill>
                  <a:srgbClr val="040404"/>
                </a:solidFill>
                <a:latin typeface="Arial" panose="020B0604020202020204" pitchFamily="34" charset="0"/>
                <a:cs typeface="Arial" panose="020B0604020202020204" pitchFamily="34" charset="0"/>
              </a:rPr>
              <a:t>Zoek </a:t>
            </a:r>
            <a:r>
              <a:rPr lang="nl-NL" sz="1600" dirty="0">
                <a:solidFill>
                  <a:srgbClr val="040404"/>
                </a:solidFill>
                <a:latin typeface="Arial" panose="020B0604020202020204" pitchFamily="34" charset="0"/>
                <a:cs typeface="Arial" panose="020B0604020202020204" pitchFamily="34" charset="0"/>
              </a:rPr>
              <a:t>eerst contact met de LOB-coach of vakdocent. </a:t>
            </a:r>
          </a:p>
          <a:p>
            <a:pPr marL="284850" indent="-257175"/>
            <a:r>
              <a:rPr lang="nl-NL" sz="1600" dirty="0">
                <a:solidFill>
                  <a:srgbClr val="040404"/>
                </a:solidFill>
                <a:latin typeface="Arial" panose="020B0604020202020204" pitchFamily="34" charset="0"/>
                <a:cs typeface="Arial" panose="020B0604020202020204" pitchFamily="34" charset="0"/>
              </a:rPr>
              <a:t>Daarna contact met staf: </a:t>
            </a:r>
          </a:p>
          <a:p>
            <a:pPr marL="284850" indent="-257175"/>
            <a:r>
              <a:rPr lang="nl-NL" sz="1600" dirty="0">
                <a:solidFill>
                  <a:srgbClr val="040404"/>
                </a:solidFill>
                <a:latin typeface="Arial" panose="020B0604020202020204" pitchFamily="34" charset="0"/>
                <a:cs typeface="Arial" panose="020B0604020202020204" pitchFamily="34" charset="0"/>
              </a:rPr>
              <a:t>Coördinator </a:t>
            </a:r>
            <a:r>
              <a:rPr lang="nl-NL" sz="1600" dirty="0" err="1">
                <a:solidFill>
                  <a:srgbClr val="040404"/>
                </a:solidFill>
                <a:latin typeface="Arial" panose="020B0604020202020204" pitchFamily="34" charset="0"/>
                <a:cs typeface="Arial" panose="020B0604020202020204" pitchFamily="34" charset="0"/>
              </a:rPr>
              <a:t>leerlingzaken</a:t>
            </a:r>
            <a:r>
              <a:rPr lang="nl-NL" sz="1600" dirty="0">
                <a:solidFill>
                  <a:srgbClr val="040404"/>
                </a:solidFill>
                <a:latin typeface="Arial" panose="020B0604020202020204" pitchFamily="34" charset="0"/>
                <a:cs typeface="Arial" panose="020B0604020202020204" pitchFamily="34" charset="0"/>
              </a:rPr>
              <a:t>:</a:t>
            </a:r>
          </a:p>
          <a:p>
            <a:pPr marL="284850" indent="-257175"/>
            <a:r>
              <a:rPr lang="nl-NL" sz="1600" dirty="0">
                <a:solidFill>
                  <a:srgbClr val="040404"/>
                </a:solidFill>
                <a:latin typeface="Arial" panose="020B0604020202020204" pitchFamily="34" charset="0"/>
                <a:cs typeface="Arial" panose="020B0604020202020204" pitchFamily="34" charset="0"/>
              </a:rPr>
              <a:t>	KBL / MAVO: </a:t>
            </a:r>
            <a:r>
              <a:rPr lang="nl-NL" sz="1600" dirty="0" smtClean="0">
                <a:solidFill>
                  <a:srgbClr val="040404"/>
                </a:solidFill>
                <a:latin typeface="Arial" panose="020B0604020202020204" pitchFamily="34" charset="0"/>
                <a:cs typeface="Arial" panose="020B0604020202020204" pitchFamily="34" charset="0"/>
              </a:rPr>
              <a:t>Mevr. W. van Zon en dhr. B Sahin</a:t>
            </a:r>
            <a:endParaRPr lang="nl-NL" sz="1600" dirty="0">
              <a:solidFill>
                <a:srgbClr val="040404"/>
              </a:solidFill>
              <a:latin typeface="Arial" panose="020B0604020202020204" pitchFamily="34" charset="0"/>
              <a:cs typeface="Arial" panose="020B0604020202020204" pitchFamily="34" charset="0"/>
            </a:endParaRPr>
          </a:p>
          <a:p>
            <a:pPr marL="284850" indent="-257175"/>
            <a:r>
              <a:rPr lang="nl-NL" sz="1600" dirty="0">
                <a:solidFill>
                  <a:srgbClr val="040404"/>
                </a:solidFill>
                <a:latin typeface="Arial" panose="020B0604020202020204" pitchFamily="34" charset="0"/>
                <a:cs typeface="Arial" panose="020B0604020202020204" pitchFamily="34" charset="0"/>
              </a:rPr>
              <a:t> 	BBL: Mevr. P. de Vaan en dhr. F. van Ekkendonk</a:t>
            </a:r>
          </a:p>
          <a:p>
            <a:pPr marL="284850" indent="-257175"/>
            <a:endParaRPr lang="nl-NL" sz="1600" dirty="0">
              <a:solidFill>
                <a:srgbClr val="040404"/>
              </a:solidFill>
              <a:latin typeface="Arial" panose="020B0604020202020204" pitchFamily="34" charset="0"/>
              <a:cs typeface="Arial" panose="020B0604020202020204" pitchFamily="34" charset="0"/>
            </a:endParaRPr>
          </a:p>
          <a:p>
            <a:pPr marL="284850" indent="-257175"/>
            <a:r>
              <a:rPr lang="nl-NL" sz="1600" dirty="0">
                <a:solidFill>
                  <a:srgbClr val="040404"/>
                </a:solidFill>
                <a:latin typeface="Arial" panose="020B0604020202020204" pitchFamily="34" charset="0"/>
                <a:cs typeface="Arial" panose="020B0604020202020204" pitchFamily="34" charset="0"/>
              </a:rPr>
              <a:t>Teamleider Kader / MAVO: Mevr. E. Folkerts </a:t>
            </a:r>
          </a:p>
          <a:p>
            <a:pPr marL="284850" indent="-257175"/>
            <a:r>
              <a:rPr lang="nl-NL" sz="1600" dirty="0">
                <a:solidFill>
                  <a:srgbClr val="040404"/>
                </a:solidFill>
                <a:latin typeface="Arial" panose="020B0604020202020204" pitchFamily="34" charset="0"/>
                <a:cs typeface="Arial" panose="020B0604020202020204" pitchFamily="34" charset="0"/>
              </a:rPr>
              <a:t>Teamleider Basis: Dhr. R. Ercan</a:t>
            </a:r>
          </a:p>
        </p:txBody>
      </p:sp>
      <p:pic>
        <p:nvPicPr>
          <p:cNvPr id="2" name="Afbeelding 1"/>
          <p:cNvPicPr>
            <a:picLocks noChangeAspect="1"/>
          </p:cNvPicPr>
          <p:nvPr/>
        </p:nvPicPr>
        <p:blipFill>
          <a:blip r:embed="rId3"/>
          <a:stretch>
            <a:fillRect/>
          </a:stretch>
        </p:blipFill>
        <p:spPr>
          <a:xfrm>
            <a:off x="7171686" y="2789519"/>
            <a:ext cx="1554615" cy="1560711"/>
          </a:xfrm>
          <a:prstGeom prst="rect">
            <a:avLst/>
          </a:prstGeom>
        </p:spPr>
      </p:pic>
    </p:spTree>
    <p:extLst>
      <p:ext uri="{BB962C8B-B14F-4D97-AF65-F5344CB8AC3E}">
        <p14:creationId xmlns:p14="http://schemas.microsoft.com/office/powerpoint/2010/main" val="1726913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pSp>
        <p:nvGrpSpPr>
          <p:cNvPr id="7" name="Groep 6"/>
          <p:cNvGrpSpPr/>
          <p:nvPr/>
        </p:nvGrpSpPr>
        <p:grpSpPr>
          <a:xfrm>
            <a:off x="223935" y="4432041"/>
            <a:ext cx="8677470" cy="666998"/>
            <a:chOff x="223935" y="4432041"/>
            <a:chExt cx="8677470" cy="666998"/>
          </a:xfrm>
        </p:grpSpPr>
        <p:sp>
          <p:nvSpPr>
            <p:cNvPr id="6" name="Rechthoek 5"/>
            <p:cNvSpPr/>
            <p:nvPr/>
          </p:nvSpPr>
          <p:spPr>
            <a:xfrm>
              <a:off x="223935" y="4432041"/>
              <a:ext cx="1007706" cy="578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223935" y="4791262"/>
              <a:ext cx="8677470" cy="307777"/>
            </a:xfrm>
            <a:prstGeom prst="rect">
              <a:avLst/>
            </a:prstGeom>
            <a:solidFill>
              <a:schemeClr val="bg1"/>
            </a:solidFill>
          </p:spPr>
          <p:txBody>
            <a:bodyPr wrap="square">
              <a:spAutoFit/>
            </a:bodyPr>
            <a:lstStyle/>
            <a:p>
              <a:pPr algn="ctr"/>
              <a:r>
                <a:rPr lang="nl-NL" dirty="0">
                  <a:solidFill>
                    <a:srgbClr val="FF0000"/>
                  </a:solidFill>
                </a:rPr>
                <a:t>*De vorm van alle activiteiten wordt aangepast aan de coronamaatregelen die op dat moment gelden.</a:t>
              </a:r>
            </a:p>
          </p:txBody>
        </p:sp>
      </p:grpSp>
      <p:sp>
        <p:nvSpPr>
          <p:cNvPr id="2" name="Rechthoek 1"/>
          <p:cNvSpPr/>
          <p:nvPr/>
        </p:nvSpPr>
        <p:spPr>
          <a:xfrm>
            <a:off x="6662057" y="3120571"/>
            <a:ext cx="1984435" cy="10740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64" name="Google Shape;64;p16"/>
          <p:cNvSpPr txBox="1">
            <a:spLocks noGrp="1"/>
          </p:cNvSpPr>
          <p:nvPr>
            <p:ph type="body" idx="1"/>
          </p:nvPr>
        </p:nvSpPr>
        <p:spPr>
          <a:xfrm>
            <a:off x="415629" y="378910"/>
            <a:ext cx="8569343" cy="718284"/>
          </a:xfrm>
          <a:prstGeom prst="rect">
            <a:avLst/>
          </a:prstGeom>
          <a:noFill/>
          <a:ln>
            <a:noFill/>
          </a:ln>
        </p:spPr>
        <p:txBody>
          <a:bodyPr spcFirstLastPara="1" wrap="square" lIns="91425" tIns="45700" rIns="91425" bIns="45700" anchor="t" anchorCtr="0">
            <a:noAutofit/>
          </a:bodyPr>
          <a:lstStyle/>
          <a:p>
            <a:pPr marL="0" indent="0">
              <a:spcBef>
                <a:spcPts val="0"/>
              </a:spcBef>
              <a:buClr>
                <a:schemeClr val="lt1"/>
              </a:buClr>
            </a:pPr>
            <a:r>
              <a:rPr lang="nl-NL" sz="3200" dirty="0">
                <a:solidFill>
                  <a:schemeClr val="tx1"/>
                </a:solidFill>
                <a:latin typeface="Arial" panose="020B0604020202020204" pitchFamily="34" charset="0"/>
                <a:cs typeface="Arial" panose="020B0604020202020204" pitchFamily="34" charset="0"/>
              </a:rPr>
              <a:t>Belangrijke data schooljaar 2020/2021</a:t>
            </a:r>
            <a:r>
              <a:rPr lang="nl-NL" sz="3200" dirty="0">
                <a:solidFill>
                  <a:srgbClr val="FF0000"/>
                </a:solidFill>
                <a:latin typeface="Arial" panose="020B0604020202020204" pitchFamily="34" charset="0"/>
                <a:cs typeface="Arial" panose="020B0604020202020204" pitchFamily="34" charset="0"/>
              </a:rPr>
              <a:t>*</a:t>
            </a:r>
            <a:endParaRPr lang="nl-NL" sz="3200" dirty="0">
              <a:solidFill>
                <a:srgbClr val="FF0000"/>
              </a:solidFill>
            </a:endParaRPr>
          </a:p>
          <a:p>
            <a:pPr marL="0" lvl="0" indent="0" algn="l" rtl="0">
              <a:lnSpc>
                <a:spcPct val="80000"/>
              </a:lnSpc>
              <a:spcBef>
                <a:spcPts val="0"/>
              </a:spcBef>
              <a:spcAft>
                <a:spcPts val="0"/>
              </a:spcAft>
              <a:buClr>
                <a:schemeClr val="lt1"/>
              </a:buClr>
              <a:buSzPts val="4400"/>
              <a:buNone/>
            </a:pPr>
            <a:endParaRPr sz="3200" dirty="0"/>
          </a:p>
        </p:txBody>
      </p:sp>
      <p:graphicFrame>
        <p:nvGraphicFramePr>
          <p:cNvPr id="4" name="Tijdelijke aanduiding voor inhoud 3"/>
          <p:cNvGraphicFramePr>
            <a:graphicFrameLocks/>
          </p:cNvGraphicFramePr>
          <p:nvPr>
            <p:extLst>
              <p:ext uri="{D42A27DB-BD31-4B8C-83A1-F6EECF244321}">
                <p14:modId xmlns:p14="http://schemas.microsoft.com/office/powerpoint/2010/main" val="2130979325"/>
              </p:ext>
            </p:extLst>
          </p:nvPr>
        </p:nvGraphicFramePr>
        <p:xfrm>
          <a:off x="785739" y="820080"/>
          <a:ext cx="8029721" cy="3971182"/>
        </p:xfrm>
        <a:graphic>
          <a:graphicData uri="http://schemas.openxmlformats.org/drawingml/2006/table">
            <a:tbl>
              <a:tblPr firstRow="1" bandRow="1">
                <a:tableStyleId>{073A0DAA-6AF3-43AB-8588-CEC1D06C72B9}</a:tableStyleId>
              </a:tblPr>
              <a:tblGrid>
                <a:gridCol w="2430982">
                  <a:extLst>
                    <a:ext uri="{9D8B030D-6E8A-4147-A177-3AD203B41FA5}">
                      <a16:colId xmlns:a16="http://schemas.microsoft.com/office/drawing/2014/main" val="1702320957"/>
                    </a:ext>
                  </a:extLst>
                </a:gridCol>
                <a:gridCol w="5598739">
                  <a:extLst>
                    <a:ext uri="{9D8B030D-6E8A-4147-A177-3AD203B41FA5}">
                      <a16:colId xmlns:a16="http://schemas.microsoft.com/office/drawing/2014/main" val="1431334169"/>
                    </a:ext>
                  </a:extLst>
                </a:gridCol>
              </a:tblGrid>
              <a:tr h="283933">
                <a:tc>
                  <a:txBody>
                    <a:bodyPr/>
                    <a:lstStyle/>
                    <a:p>
                      <a:r>
                        <a:rPr lang="nl-NL" sz="1400" dirty="0" smtClean="0">
                          <a:solidFill>
                            <a:srgbClr val="040404"/>
                          </a:solidFill>
                        </a:rPr>
                        <a:t>Datum</a:t>
                      </a:r>
                      <a:endParaRPr lang="nl-NL" sz="1400" dirty="0">
                        <a:solidFill>
                          <a:srgbClr val="040404"/>
                        </a:solidFill>
                      </a:endParaRPr>
                    </a:p>
                  </a:txBody>
                  <a:tcPr/>
                </a:tc>
                <a:tc>
                  <a:txBody>
                    <a:bodyPr/>
                    <a:lstStyle/>
                    <a:p>
                      <a:r>
                        <a:rPr lang="nl-NL" sz="1400" dirty="0" smtClean="0">
                          <a:solidFill>
                            <a:srgbClr val="040404"/>
                          </a:solidFill>
                        </a:rPr>
                        <a:t>activiteit</a:t>
                      </a:r>
                      <a:endParaRPr lang="nl-NL" sz="1400" dirty="0">
                        <a:solidFill>
                          <a:srgbClr val="040404"/>
                        </a:solidFill>
                      </a:endParaRPr>
                    </a:p>
                  </a:txBody>
                  <a:tcPr/>
                </a:tc>
                <a:extLst>
                  <a:ext uri="{0D108BD9-81ED-4DB2-BD59-A6C34878D82A}">
                    <a16:rowId xmlns:a16="http://schemas.microsoft.com/office/drawing/2014/main" val="741590564"/>
                  </a:ext>
                </a:extLst>
              </a:tr>
              <a:tr h="274430">
                <a:tc>
                  <a:txBody>
                    <a:bodyPr/>
                    <a:lstStyle/>
                    <a:p>
                      <a:r>
                        <a:rPr lang="nl-NL" sz="1100" dirty="0" smtClean="0">
                          <a:solidFill>
                            <a:srgbClr val="040404"/>
                          </a:solidFill>
                        </a:rPr>
                        <a:t>29 oktober</a:t>
                      </a:r>
                      <a:endParaRPr lang="nl-NL" sz="1100" dirty="0">
                        <a:solidFill>
                          <a:srgbClr val="040404"/>
                        </a:solidFill>
                      </a:endParaRPr>
                    </a:p>
                  </a:txBody>
                  <a:tcPr/>
                </a:tc>
                <a:tc>
                  <a:txBody>
                    <a:bodyPr/>
                    <a:lstStyle/>
                    <a:p>
                      <a:r>
                        <a:rPr lang="nl-NL" sz="1100" dirty="0" smtClean="0">
                          <a:solidFill>
                            <a:srgbClr val="040404"/>
                          </a:solidFill>
                        </a:rPr>
                        <a:t>Voorlichtingsavond MBO</a:t>
                      </a:r>
                      <a:endParaRPr lang="nl-NL" sz="1100" dirty="0">
                        <a:solidFill>
                          <a:srgbClr val="040404"/>
                        </a:solidFill>
                      </a:endParaRPr>
                    </a:p>
                  </a:txBody>
                  <a:tcPr/>
                </a:tc>
                <a:extLst>
                  <a:ext uri="{0D108BD9-81ED-4DB2-BD59-A6C34878D82A}">
                    <a16:rowId xmlns:a16="http://schemas.microsoft.com/office/drawing/2014/main" val="520688477"/>
                  </a:ext>
                </a:extLst>
              </a:tr>
              <a:tr h="249382">
                <a:tc>
                  <a:txBody>
                    <a:bodyPr/>
                    <a:lstStyle/>
                    <a:p>
                      <a:r>
                        <a:rPr lang="nl-NL" sz="1100" dirty="0" smtClean="0">
                          <a:solidFill>
                            <a:srgbClr val="040404"/>
                          </a:solidFill>
                        </a:rPr>
                        <a:t>07 t/m 11 december</a:t>
                      </a:r>
                      <a:endParaRPr lang="nl-NL" sz="1100" dirty="0">
                        <a:solidFill>
                          <a:srgbClr val="040404"/>
                        </a:solidFill>
                      </a:endParaRPr>
                    </a:p>
                  </a:txBody>
                  <a:tcPr/>
                </a:tc>
                <a:tc>
                  <a:txBody>
                    <a:bodyPr/>
                    <a:lstStyle/>
                    <a:p>
                      <a:r>
                        <a:rPr lang="nl-NL" sz="1100" dirty="0" smtClean="0">
                          <a:solidFill>
                            <a:srgbClr val="040404"/>
                          </a:solidFill>
                        </a:rPr>
                        <a:t>Eerste </a:t>
                      </a:r>
                      <a:r>
                        <a:rPr lang="nl-NL" sz="1100" dirty="0" err="1" smtClean="0">
                          <a:solidFill>
                            <a:srgbClr val="040404"/>
                          </a:solidFill>
                        </a:rPr>
                        <a:t>toetsweek</a:t>
                      </a:r>
                      <a:r>
                        <a:rPr lang="nl-NL" sz="1100" dirty="0" smtClean="0">
                          <a:solidFill>
                            <a:srgbClr val="040404"/>
                          </a:solidFill>
                        </a:rPr>
                        <a:t> </a:t>
                      </a:r>
                      <a:endParaRPr lang="nl-NL" sz="1100" dirty="0">
                        <a:solidFill>
                          <a:srgbClr val="040404"/>
                        </a:solidFill>
                      </a:endParaRPr>
                    </a:p>
                  </a:txBody>
                  <a:tcPr/>
                </a:tc>
                <a:extLst>
                  <a:ext uri="{0D108BD9-81ED-4DB2-BD59-A6C34878D82A}">
                    <a16:rowId xmlns:a16="http://schemas.microsoft.com/office/drawing/2014/main" val="1231474529"/>
                  </a:ext>
                </a:extLst>
              </a:tr>
              <a:tr h="283933">
                <a:tc>
                  <a:txBody>
                    <a:bodyPr/>
                    <a:lstStyle/>
                    <a:p>
                      <a:r>
                        <a:rPr lang="nl-NL" sz="1100" dirty="0" smtClean="0">
                          <a:solidFill>
                            <a:srgbClr val="040404"/>
                          </a:solidFill>
                        </a:rPr>
                        <a:t>14 t/m 18 december</a:t>
                      </a:r>
                      <a:endParaRPr lang="nl-NL" sz="1100" dirty="0">
                        <a:solidFill>
                          <a:srgbClr val="040404"/>
                        </a:solidFill>
                      </a:endParaRPr>
                    </a:p>
                  </a:txBody>
                  <a:tcPr/>
                </a:tc>
                <a:tc>
                  <a:txBody>
                    <a:bodyPr/>
                    <a:lstStyle/>
                    <a:p>
                      <a:r>
                        <a:rPr lang="nl-NL" sz="1100" dirty="0" smtClean="0">
                          <a:solidFill>
                            <a:srgbClr val="040404"/>
                          </a:solidFill>
                        </a:rPr>
                        <a:t>Projectweek 1 (17 dec. leerlingen vrij i.v.m. rapportvergaderingen)</a:t>
                      </a:r>
                    </a:p>
                  </a:txBody>
                  <a:tcPr/>
                </a:tc>
                <a:extLst>
                  <a:ext uri="{0D108BD9-81ED-4DB2-BD59-A6C34878D82A}">
                    <a16:rowId xmlns:a16="http://schemas.microsoft.com/office/drawing/2014/main" val="4160000009"/>
                  </a:ext>
                </a:extLst>
              </a:tr>
              <a:tr h="246696">
                <a:tc>
                  <a:txBody>
                    <a:bodyPr/>
                    <a:lstStyle/>
                    <a:p>
                      <a:r>
                        <a:rPr lang="nl-NL" sz="1100" dirty="0" smtClean="0">
                          <a:solidFill>
                            <a:srgbClr val="040404"/>
                          </a:solidFill>
                        </a:rPr>
                        <a:t>06 en 07 januari</a:t>
                      </a:r>
                      <a:endParaRPr lang="nl-NL" sz="1100" dirty="0">
                        <a:solidFill>
                          <a:srgbClr val="040404"/>
                        </a:solidFill>
                      </a:endParaRPr>
                    </a:p>
                  </a:txBody>
                  <a:tcPr/>
                </a:tc>
                <a:tc>
                  <a:txBody>
                    <a:bodyPr/>
                    <a:lstStyle/>
                    <a:p>
                      <a:r>
                        <a:rPr lang="nl-NL" sz="1100" dirty="0" smtClean="0">
                          <a:solidFill>
                            <a:srgbClr val="040404"/>
                          </a:solidFill>
                        </a:rPr>
                        <a:t>Ouderavond 1</a:t>
                      </a:r>
                      <a:endParaRPr lang="nl-NL" sz="1100" b="1" dirty="0" smtClean="0">
                        <a:solidFill>
                          <a:srgbClr val="040404"/>
                        </a:solidFill>
                      </a:endParaRPr>
                    </a:p>
                  </a:txBody>
                  <a:tcPr/>
                </a:tc>
                <a:extLst>
                  <a:ext uri="{0D108BD9-81ED-4DB2-BD59-A6C34878D82A}">
                    <a16:rowId xmlns:a16="http://schemas.microsoft.com/office/drawing/2014/main" val="4218565391"/>
                  </a:ext>
                </a:extLst>
              </a:tr>
              <a:tr h="283933">
                <a:tc>
                  <a:txBody>
                    <a:bodyPr/>
                    <a:lstStyle/>
                    <a:p>
                      <a:r>
                        <a:rPr lang="nl-NL" sz="1100" dirty="0" smtClean="0">
                          <a:solidFill>
                            <a:srgbClr val="040404"/>
                          </a:solidFill>
                        </a:rPr>
                        <a:t>01</a:t>
                      </a:r>
                      <a:r>
                        <a:rPr lang="nl-NL" sz="1100" baseline="0" dirty="0" smtClean="0">
                          <a:solidFill>
                            <a:srgbClr val="040404"/>
                          </a:solidFill>
                        </a:rPr>
                        <a:t> april</a:t>
                      </a:r>
                      <a:endParaRPr lang="nl-NL" sz="1100" dirty="0">
                        <a:solidFill>
                          <a:srgbClr val="040404"/>
                        </a:solidFill>
                      </a:endParaRPr>
                    </a:p>
                  </a:txBody>
                  <a:tcPr/>
                </a:tc>
                <a:tc>
                  <a:txBody>
                    <a:bodyPr/>
                    <a:lstStyle/>
                    <a:p>
                      <a:pPr marL="0" algn="l" defTabSz="457200" rtl="0" eaLnBrk="1" latinLnBrk="0" hangingPunct="1"/>
                      <a:r>
                        <a:rPr lang="nl-NL" sz="1100" kern="1200" dirty="0" smtClean="0">
                          <a:solidFill>
                            <a:srgbClr val="040404"/>
                          </a:solidFill>
                          <a:latin typeface="+mn-lt"/>
                          <a:ea typeface="+mn-ea"/>
                          <a:cs typeface="+mn-cs"/>
                        </a:rPr>
                        <a:t>Keuzedelen</a:t>
                      </a:r>
                      <a:r>
                        <a:rPr lang="nl-NL" sz="1100" kern="1200" baseline="0" dirty="0" smtClean="0">
                          <a:solidFill>
                            <a:srgbClr val="040404"/>
                          </a:solidFill>
                          <a:latin typeface="+mn-lt"/>
                          <a:ea typeface="+mn-ea"/>
                          <a:cs typeface="+mn-cs"/>
                        </a:rPr>
                        <a:t>markt (vrije keuzevakken BBL/KBL)</a:t>
                      </a:r>
                      <a:endParaRPr lang="nl-NL" sz="1100" kern="1200" dirty="0">
                        <a:solidFill>
                          <a:srgbClr val="040404"/>
                        </a:solidFill>
                        <a:latin typeface="+mn-lt"/>
                        <a:ea typeface="+mn-ea"/>
                        <a:cs typeface="+mn-cs"/>
                      </a:endParaRPr>
                    </a:p>
                  </a:txBody>
                  <a:tcPr/>
                </a:tc>
                <a:extLst>
                  <a:ext uri="{0D108BD9-81ED-4DB2-BD59-A6C34878D82A}">
                    <a16:rowId xmlns:a16="http://schemas.microsoft.com/office/drawing/2014/main" val="361740280"/>
                  </a:ext>
                </a:extLst>
              </a:tr>
              <a:tr h="283933">
                <a:tc>
                  <a:txBody>
                    <a:bodyPr/>
                    <a:lstStyle/>
                    <a:p>
                      <a:r>
                        <a:rPr lang="nl-NL" sz="1100" dirty="0" smtClean="0">
                          <a:solidFill>
                            <a:srgbClr val="040404"/>
                          </a:solidFill>
                        </a:rPr>
                        <a:t>29</a:t>
                      </a:r>
                      <a:r>
                        <a:rPr lang="nl-NL" sz="1100" baseline="0" dirty="0" smtClean="0">
                          <a:solidFill>
                            <a:srgbClr val="040404"/>
                          </a:solidFill>
                        </a:rPr>
                        <a:t> maart t/m 01 april</a:t>
                      </a:r>
                      <a:endParaRPr lang="nl-NL" sz="1100" dirty="0">
                        <a:solidFill>
                          <a:srgbClr val="040404"/>
                        </a:solidFill>
                      </a:endParaRPr>
                    </a:p>
                  </a:txBody>
                  <a:tcPr/>
                </a:tc>
                <a:tc>
                  <a:txBody>
                    <a:bodyPr/>
                    <a:lstStyle/>
                    <a:p>
                      <a:pPr marL="0" algn="l" defTabSz="457200" rtl="0" eaLnBrk="1" latinLnBrk="0" hangingPunct="1"/>
                      <a:r>
                        <a:rPr lang="nl-NL" sz="1100" kern="1200" dirty="0" smtClean="0">
                          <a:solidFill>
                            <a:srgbClr val="040404"/>
                          </a:solidFill>
                          <a:latin typeface="+mn-lt"/>
                          <a:ea typeface="+mn-ea"/>
                          <a:cs typeface="+mn-cs"/>
                        </a:rPr>
                        <a:t>Tweede</a:t>
                      </a:r>
                      <a:r>
                        <a:rPr lang="nl-NL" sz="1100" kern="1200" baseline="0" dirty="0" smtClean="0">
                          <a:solidFill>
                            <a:srgbClr val="040404"/>
                          </a:solidFill>
                          <a:latin typeface="+mn-lt"/>
                          <a:ea typeface="+mn-ea"/>
                          <a:cs typeface="+mn-cs"/>
                        </a:rPr>
                        <a:t> </a:t>
                      </a:r>
                      <a:r>
                        <a:rPr lang="nl-NL" sz="1100" kern="1200" baseline="0" dirty="0" err="1" smtClean="0">
                          <a:solidFill>
                            <a:srgbClr val="040404"/>
                          </a:solidFill>
                          <a:latin typeface="+mn-lt"/>
                          <a:ea typeface="+mn-ea"/>
                          <a:cs typeface="+mn-cs"/>
                        </a:rPr>
                        <a:t>toetsweek</a:t>
                      </a:r>
                      <a:endParaRPr lang="nl-NL" sz="1100" kern="1200" dirty="0">
                        <a:solidFill>
                          <a:srgbClr val="040404"/>
                        </a:solidFill>
                        <a:latin typeface="+mn-lt"/>
                        <a:ea typeface="+mn-ea"/>
                        <a:cs typeface="+mn-cs"/>
                      </a:endParaRPr>
                    </a:p>
                  </a:txBody>
                  <a:tcPr/>
                </a:tc>
                <a:extLst>
                  <a:ext uri="{0D108BD9-81ED-4DB2-BD59-A6C34878D82A}">
                    <a16:rowId xmlns:a16="http://schemas.microsoft.com/office/drawing/2014/main" val="764984944"/>
                  </a:ext>
                </a:extLst>
              </a:tr>
              <a:tr h="283933">
                <a:tc>
                  <a:txBody>
                    <a:bodyPr/>
                    <a:lstStyle/>
                    <a:p>
                      <a:r>
                        <a:rPr lang="nl-NL" sz="1100" dirty="0" smtClean="0">
                          <a:solidFill>
                            <a:srgbClr val="040404"/>
                          </a:solidFill>
                        </a:rPr>
                        <a:t>19 t/m 30 april</a:t>
                      </a:r>
                      <a:endParaRPr lang="nl-NL" sz="1100" dirty="0">
                        <a:solidFill>
                          <a:srgbClr val="040404"/>
                        </a:solidFill>
                      </a:endParaRPr>
                    </a:p>
                  </a:txBody>
                  <a:tcPr/>
                </a:tc>
                <a:tc>
                  <a:txBody>
                    <a:bodyPr/>
                    <a:lstStyle/>
                    <a:p>
                      <a:r>
                        <a:rPr lang="nl-NL" sz="1100" dirty="0" smtClean="0">
                          <a:solidFill>
                            <a:srgbClr val="040404"/>
                          </a:solidFill>
                        </a:rPr>
                        <a:t>Blokstage leerjaar 3 (alle leerwegen)</a:t>
                      </a:r>
                      <a:endParaRPr lang="nl-NL" sz="1100" dirty="0">
                        <a:solidFill>
                          <a:srgbClr val="040404"/>
                        </a:solidFill>
                      </a:endParaRPr>
                    </a:p>
                  </a:txBody>
                  <a:tcPr/>
                </a:tc>
                <a:extLst>
                  <a:ext uri="{0D108BD9-81ED-4DB2-BD59-A6C34878D82A}">
                    <a16:rowId xmlns:a16="http://schemas.microsoft.com/office/drawing/2014/main" val="2974361259"/>
                  </a:ext>
                </a:extLst>
              </a:tr>
              <a:tr h="318395">
                <a:tc>
                  <a:txBody>
                    <a:bodyPr/>
                    <a:lstStyle/>
                    <a:p>
                      <a:r>
                        <a:rPr lang="nl-NL" sz="1100" dirty="0" smtClean="0">
                          <a:solidFill>
                            <a:srgbClr val="040404"/>
                          </a:solidFill>
                        </a:rPr>
                        <a:t>07 t/m 09</a:t>
                      </a:r>
                      <a:r>
                        <a:rPr lang="nl-NL" sz="1100" baseline="0" dirty="0" smtClean="0">
                          <a:solidFill>
                            <a:srgbClr val="040404"/>
                          </a:solidFill>
                        </a:rPr>
                        <a:t> april</a:t>
                      </a:r>
                      <a:endParaRPr lang="nl-NL" sz="1100" dirty="0">
                        <a:solidFill>
                          <a:srgbClr val="040404"/>
                        </a:solidFill>
                      </a:endParaRPr>
                    </a:p>
                  </a:txBody>
                  <a:tcPr/>
                </a:tc>
                <a:tc>
                  <a:txBody>
                    <a:bodyPr/>
                    <a:lstStyle/>
                    <a:p>
                      <a:r>
                        <a:rPr lang="nl-NL" sz="1100" dirty="0" smtClean="0">
                          <a:solidFill>
                            <a:srgbClr val="040404"/>
                          </a:solidFill>
                        </a:rPr>
                        <a:t>Projectweek 2 (</a:t>
                      </a:r>
                      <a:r>
                        <a:rPr lang="nl-NL" sz="1100" baseline="0" dirty="0" smtClean="0">
                          <a:solidFill>
                            <a:srgbClr val="040404"/>
                          </a:solidFill>
                        </a:rPr>
                        <a:t>6 april leerlingen vrij i.v.m. rapportvergaderingen)</a:t>
                      </a:r>
                      <a:endParaRPr lang="nl-NL" sz="1100" dirty="0">
                        <a:solidFill>
                          <a:srgbClr val="040404"/>
                        </a:solidFill>
                      </a:endParaRPr>
                    </a:p>
                  </a:txBody>
                  <a:tcPr/>
                </a:tc>
                <a:extLst>
                  <a:ext uri="{0D108BD9-81ED-4DB2-BD59-A6C34878D82A}">
                    <a16:rowId xmlns:a16="http://schemas.microsoft.com/office/drawing/2014/main" val="1995445746"/>
                  </a:ext>
                </a:extLst>
              </a:tr>
              <a:tr h="283933">
                <a:tc>
                  <a:txBody>
                    <a:bodyPr/>
                    <a:lstStyle/>
                    <a:p>
                      <a:r>
                        <a:rPr lang="nl-NL" sz="1100" dirty="0" smtClean="0">
                          <a:solidFill>
                            <a:srgbClr val="040404"/>
                          </a:solidFill>
                        </a:rPr>
                        <a:t>12 en 14 april</a:t>
                      </a:r>
                      <a:endParaRPr lang="nl-NL" sz="1100" dirty="0">
                        <a:solidFill>
                          <a:srgbClr val="040404"/>
                        </a:solidFill>
                      </a:endParaRPr>
                    </a:p>
                  </a:txBody>
                  <a:tcPr/>
                </a:tc>
                <a:tc>
                  <a:txBody>
                    <a:bodyPr/>
                    <a:lstStyle/>
                    <a:p>
                      <a:r>
                        <a:rPr lang="nl-NL" sz="1100" dirty="0" smtClean="0">
                          <a:solidFill>
                            <a:srgbClr val="040404"/>
                          </a:solidFill>
                        </a:rPr>
                        <a:t>Ouderavond 2</a:t>
                      </a:r>
                      <a:endParaRPr lang="nl-NL" sz="1100" b="1" dirty="0">
                        <a:solidFill>
                          <a:srgbClr val="040404"/>
                        </a:solidFill>
                      </a:endParaRPr>
                    </a:p>
                  </a:txBody>
                  <a:tcPr/>
                </a:tc>
                <a:extLst>
                  <a:ext uri="{0D108BD9-81ED-4DB2-BD59-A6C34878D82A}">
                    <a16:rowId xmlns:a16="http://schemas.microsoft.com/office/drawing/2014/main" val="1568519685"/>
                  </a:ext>
                </a:extLst>
              </a:tr>
              <a:tr h="283933">
                <a:tc>
                  <a:txBody>
                    <a:bodyPr/>
                    <a:lstStyle/>
                    <a:p>
                      <a:r>
                        <a:rPr lang="nl-NL" sz="1100" baseline="0" dirty="0" smtClean="0">
                          <a:solidFill>
                            <a:srgbClr val="040404"/>
                          </a:solidFill>
                        </a:rPr>
                        <a:t>12 juli</a:t>
                      </a:r>
                      <a:r>
                        <a:rPr lang="nl-NL" sz="1100" dirty="0" smtClean="0">
                          <a:solidFill>
                            <a:srgbClr val="040404"/>
                          </a:solidFill>
                        </a:rPr>
                        <a:t> t/m</a:t>
                      </a:r>
                      <a:r>
                        <a:rPr lang="nl-NL" sz="1100" baseline="0" dirty="0" smtClean="0">
                          <a:solidFill>
                            <a:srgbClr val="040404"/>
                          </a:solidFill>
                        </a:rPr>
                        <a:t> 16 juli</a:t>
                      </a:r>
                      <a:endParaRPr lang="nl-NL" sz="1100" dirty="0">
                        <a:solidFill>
                          <a:srgbClr val="040404"/>
                        </a:solidFill>
                      </a:endParaRPr>
                    </a:p>
                  </a:txBody>
                  <a:tcPr/>
                </a:tc>
                <a:tc>
                  <a:txBody>
                    <a:bodyPr/>
                    <a:lstStyle/>
                    <a:p>
                      <a:r>
                        <a:rPr lang="nl-NL" sz="1100" dirty="0" smtClean="0">
                          <a:solidFill>
                            <a:srgbClr val="040404"/>
                          </a:solidFill>
                        </a:rPr>
                        <a:t>Derde </a:t>
                      </a:r>
                      <a:r>
                        <a:rPr lang="nl-NL" sz="1100" dirty="0" err="1" smtClean="0">
                          <a:solidFill>
                            <a:srgbClr val="040404"/>
                          </a:solidFill>
                        </a:rPr>
                        <a:t>toetsweek</a:t>
                      </a:r>
                      <a:endParaRPr lang="nl-NL" sz="1100" dirty="0">
                        <a:solidFill>
                          <a:srgbClr val="040404"/>
                        </a:solidFill>
                      </a:endParaRPr>
                    </a:p>
                  </a:txBody>
                  <a:tcPr/>
                </a:tc>
                <a:extLst>
                  <a:ext uri="{0D108BD9-81ED-4DB2-BD59-A6C34878D82A}">
                    <a16:rowId xmlns:a16="http://schemas.microsoft.com/office/drawing/2014/main" val="2514691031"/>
                  </a:ext>
                </a:extLst>
              </a:tr>
              <a:tr h="283933">
                <a:tc>
                  <a:txBody>
                    <a:bodyPr/>
                    <a:lstStyle/>
                    <a:p>
                      <a:r>
                        <a:rPr lang="nl-NL" sz="1100" dirty="0" smtClean="0">
                          <a:solidFill>
                            <a:srgbClr val="040404"/>
                          </a:solidFill>
                        </a:rPr>
                        <a:t>19 t/m 22 juli</a:t>
                      </a:r>
                      <a:endParaRPr lang="nl-NL" sz="1100" dirty="0">
                        <a:solidFill>
                          <a:srgbClr val="040404"/>
                        </a:solidFill>
                      </a:endParaRPr>
                    </a:p>
                  </a:txBody>
                  <a:tcPr/>
                </a:tc>
                <a:tc>
                  <a:txBody>
                    <a:bodyPr/>
                    <a:lstStyle/>
                    <a:p>
                      <a:r>
                        <a:rPr lang="nl-NL" sz="1100" dirty="0" smtClean="0">
                          <a:solidFill>
                            <a:srgbClr val="040404"/>
                          </a:solidFill>
                        </a:rPr>
                        <a:t>Projectweek 3</a:t>
                      </a:r>
                      <a:endParaRPr lang="nl-NL" sz="1100" dirty="0">
                        <a:solidFill>
                          <a:srgbClr val="040404"/>
                        </a:solidFill>
                      </a:endParaRPr>
                    </a:p>
                  </a:txBody>
                  <a:tcPr/>
                </a:tc>
                <a:extLst>
                  <a:ext uri="{0D108BD9-81ED-4DB2-BD59-A6C34878D82A}">
                    <a16:rowId xmlns:a16="http://schemas.microsoft.com/office/drawing/2014/main" val="3196653121"/>
                  </a:ext>
                </a:extLst>
              </a:tr>
              <a:tr h="283933">
                <a:tc>
                  <a:txBody>
                    <a:bodyPr/>
                    <a:lstStyle/>
                    <a:p>
                      <a:r>
                        <a:rPr lang="nl-NL" sz="1100" dirty="0" smtClean="0">
                          <a:solidFill>
                            <a:srgbClr val="040404"/>
                          </a:solidFill>
                        </a:rPr>
                        <a:t>22</a:t>
                      </a:r>
                      <a:r>
                        <a:rPr lang="nl-NL" sz="1100" baseline="0" dirty="0" smtClean="0">
                          <a:solidFill>
                            <a:srgbClr val="040404"/>
                          </a:solidFill>
                        </a:rPr>
                        <a:t> juli</a:t>
                      </a:r>
                      <a:endParaRPr lang="nl-NL" sz="1100" dirty="0">
                        <a:solidFill>
                          <a:srgbClr val="040404"/>
                        </a:solidFill>
                      </a:endParaRPr>
                    </a:p>
                  </a:txBody>
                  <a:tcPr/>
                </a:tc>
                <a:tc>
                  <a:txBody>
                    <a:bodyPr/>
                    <a:lstStyle/>
                    <a:p>
                      <a:r>
                        <a:rPr lang="nl-NL" sz="1100" dirty="0" smtClean="0">
                          <a:solidFill>
                            <a:srgbClr val="040404"/>
                          </a:solidFill>
                        </a:rPr>
                        <a:t>Rapport ophalen</a:t>
                      </a:r>
                      <a:endParaRPr lang="nl-NL" sz="1100" dirty="0">
                        <a:solidFill>
                          <a:srgbClr val="040404"/>
                        </a:solidFill>
                      </a:endParaRPr>
                    </a:p>
                  </a:txBody>
                  <a:tcPr/>
                </a:tc>
                <a:extLst>
                  <a:ext uri="{0D108BD9-81ED-4DB2-BD59-A6C34878D82A}">
                    <a16:rowId xmlns:a16="http://schemas.microsoft.com/office/drawing/2014/main" val="3572998758"/>
                  </a:ext>
                </a:extLst>
              </a:tr>
              <a:tr h="283933">
                <a:tc>
                  <a:txBody>
                    <a:bodyPr/>
                    <a:lstStyle/>
                    <a:p>
                      <a:r>
                        <a:rPr lang="nl-NL" sz="1100" dirty="0" smtClean="0">
                          <a:solidFill>
                            <a:srgbClr val="040404"/>
                          </a:solidFill>
                        </a:rPr>
                        <a:t>26</a:t>
                      </a:r>
                      <a:r>
                        <a:rPr lang="nl-NL" sz="1100" baseline="0" dirty="0" smtClean="0">
                          <a:solidFill>
                            <a:srgbClr val="040404"/>
                          </a:solidFill>
                        </a:rPr>
                        <a:t> juli </a:t>
                      </a:r>
                      <a:endParaRPr lang="nl-NL" sz="1100" dirty="0">
                        <a:solidFill>
                          <a:srgbClr val="040404"/>
                        </a:solidFill>
                      </a:endParaRPr>
                    </a:p>
                  </a:txBody>
                  <a:tcPr/>
                </a:tc>
                <a:tc>
                  <a:txBody>
                    <a:bodyPr/>
                    <a:lstStyle/>
                    <a:p>
                      <a:r>
                        <a:rPr lang="nl-NL" sz="1100" dirty="0" smtClean="0">
                          <a:solidFill>
                            <a:srgbClr val="040404"/>
                          </a:solidFill>
                        </a:rPr>
                        <a:t>Start</a:t>
                      </a:r>
                      <a:r>
                        <a:rPr lang="nl-NL" sz="1100" baseline="0" dirty="0" smtClean="0">
                          <a:solidFill>
                            <a:srgbClr val="040404"/>
                          </a:solidFill>
                        </a:rPr>
                        <a:t> z</a:t>
                      </a:r>
                      <a:r>
                        <a:rPr lang="nl-NL" sz="1100" dirty="0" smtClean="0">
                          <a:solidFill>
                            <a:srgbClr val="040404"/>
                          </a:solidFill>
                        </a:rPr>
                        <a:t>omervakantie</a:t>
                      </a:r>
                      <a:endParaRPr lang="nl-NL" sz="1100" dirty="0">
                        <a:solidFill>
                          <a:srgbClr val="040404"/>
                        </a:solidFill>
                      </a:endParaRPr>
                    </a:p>
                  </a:txBody>
                  <a:tcPr/>
                </a:tc>
                <a:extLst>
                  <a:ext uri="{0D108BD9-81ED-4DB2-BD59-A6C34878D82A}">
                    <a16:rowId xmlns:a16="http://schemas.microsoft.com/office/drawing/2014/main" val="2533582640"/>
                  </a:ext>
                </a:extLst>
              </a:tr>
            </a:tbl>
          </a:graphicData>
        </a:graphic>
      </p:graphicFrame>
    </p:spTree>
    <p:extLst>
      <p:ext uri="{BB962C8B-B14F-4D97-AF65-F5344CB8AC3E}">
        <p14:creationId xmlns:p14="http://schemas.microsoft.com/office/powerpoint/2010/main" val="2328431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415631" y="514169"/>
            <a:ext cx="8569343" cy="71828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Afsluiting</a:t>
            </a:r>
            <a:endParaRPr sz="3200" dirty="0"/>
          </a:p>
        </p:txBody>
      </p:sp>
      <p:sp>
        <p:nvSpPr>
          <p:cNvPr id="100" name="Google Shape;100;p19"/>
          <p:cNvSpPr txBox="1">
            <a:spLocks noGrp="1"/>
          </p:cNvSpPr>
          <p:nvPr>
            <p:ph type="body" idx="2"/>
          </p:nvPr>
        </p:nvSpPr>
        <p:spPr>
          <a:xfrm>
            <a:off x="522513" y="1342571"/>
            <a:ext cx="6974115" cy="2361596"/>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SzPts val="2200"/>
              <a:buNone/>
            </a:pPr>
            <a:endParaRPr sz="1000" u="sng">
              <a:solidFill>
                <a:schemeClr val="hlink"/>
              </a:solidFill>
              <a:hlinkClick r:id="rId3"/>
            </a:endParaRPr>
          </a:p>
          <a:p>
            <a:pPr marL="342900" lvl="0" indent="-203200" algn="l" rtl="0">
              <a:lnSpc>
                <a:spcPct val="100000"/>
              </a:lnSpc>
              <a:spcBef>
                <a:spcPts val="0"/>
              </a:spcBef>
              <a:spcAft>
                <a:spcPts val="0"/>
              </a:spcAft>
              <a:buSzPts val="2200"/>
              <a:buNone/>
            </a:pPr>
            <a:endParaRPr sz="1000" u="sng">
              <a:solidFill>
                <a:schemeClr val="hlink"/>
              </a:solidFill>
              <a:hlinkClick r:id="rId3"/>
            </a:endParaRPr>
          </a:p>
          <a:p>
            <a:pPr marL="0" lvl="0" indent="0" algn="l" rtl="0">
              <a:lnSpc>
                <a:spcPct val="100000"/>
              </a:lnSpc>
              <a:spcBef>
                <a:spcPts val="0"/>
              </a:spcBef>
              <a:spcAft>
                <a:spcPts val="0"/>
              </a:spcAft>
              <a:buClr>
                <a:schemeClr val="lt2"/>
              </a:buClr>
              <a:buSzPts val="2200"/>
              <a:buFont typeface="Arial"/>
              <a:buNone/>
            </a:pPr>
            <a:endParaRPr/>
          </a:p>
        </p:txBody>
      </p:sp>
      <p:pic>
        <p:nvPicPr>
          <p:cNvPr id="101" name="Google Shape;101;p19" descr="Afbeeldingsresultaat voor vragen groen"/>
          <p:cNvPicPr preferRelativeResize="0"/>
          <p:nvPr/>
        </p:nvPicPr>
        <p:blipFill rotWithShape="1">
          <a:blip r:embed="rId4">
            <a:alphaModFix/>
          </a:blip>
          <a:srcRect/>
          <a:stretch/>
        </p:blipFill>
        <p:spPr>
          <a:xfrm>
            <a:off x="5946421" y="457695"/>
            <a:ext cx="3038553" cy="2477215"/>
          </a:xfrm>
          <a:prstGeom prst="rect">
            <a:avLst/>
          </a:prstGeom>
          <a:noFill/>
          <a:ln>
            <a:noFill/>
          </a:ln>
        </p:spPr>
      </p:pic>
      <p:sp>
        <p:nvSpPr>
          <p:cNvPr id="2" name="Tekstvak 1"/>
          <p:cNvSpPr txBox="1"/>
          <p:nvPr/>
        </p:nvSpPr>
        <p:spPr>
          <a:xfrm>
            <a:off x="602673" y="2112217"/>
            <a:ext cx="5343748" cy="1600438"/>
          </a:xfrm>
          <a:prstGeom prst="rect">
            <a:avLst/>
          </a:prstGeom>
          <a:noFill/>
        </p:spPr>
        <p:txBody>
          <a:bodyPr wrap="square" rtlCol="0">
            <a:spAutoFit/>
          </a:bodyPr>
          <a:lstStyle/>
          <a:p>
            <a:r>
              <a:rPr lang="nl-NL" dirty="0" smtClean="0"/>
              <a:t>Mocht u vragen of opmerkingen hebben naar aanleiding van de informatie op deze </a:t>
            </a:r>
            <a:r>
              <a:rPr lang="nl-NL" dirty="0" err="1" smtClean="0"/>
              <a:t>powerpoint</a:t>
            </a:r>
            <a:r>
              <a:rPr lang="nl-NL" dirty="0" smtClean="0"/>
              <a:t> dan kan dit via google-meet op …… deze start om ..:... </a:t>
            </a:r>
            <a:r>
              <a:rPr lang="nl-NL" dirty="0"/>
              <a:t>u</a:t>
            </a:r>
            <a:r>
              <a:rPr lang="nl-NL" dirty="0" smtClean="0"/>
              <a:t>ur . De lob-coach van uw zoon/dochter zal op dat moment beschikbaar zijn voor het beantwoorden van uw vragen. U ontvangt hiervoor van de lob-coach een link via de mail. (tip: vraag uw zoon/dochter om u te helpen hij/zij heeft al vaak gewerkt met google-meet)</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1" y="514169"/>
            <a:ext cx="8569343" cy="71828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LOB-coach</a:t>
            </a:r>
            <a:endParaRPr sz="3200" dirty="0"/>
          </a:p>
        </p:txBody>
      </p:sp>
      <p:sp>
        <p:nvSpPr>
          <p:cNvPr id="65" name="Google Shape;65;p16"/>
          <p:cNvSpPr txBox="1"/>
          <p:nvPr/>
        </p:nvSpPr>
        <p:spPr>
          <a:xfrm>
            <a:off x="601749" y="1178355"/>
            <a:ext cx="8052000" cy="2839596"/>
          </a:xfrm>
          <a:prstGeom prst="rect">
            <a:avLst/>
          </a:prstGeom>
          <a:noFill/>
          <a:ln>
            <a:noFill/>
          </a:ln>
        </p:spPr>
        <p:txBody>
          <a:bodyPr spcFirstLastPara="1" wrap="square" lIns="91425" tIns="91425" rIns="91425" bIns="91425" anchor="t" anchorCtr="0">
            <a:noAutofit/>
          </a:bodyPr>
          <a:lstStyle/>
          <a:p>
            <a:pPr marL="82550" lvl="0" algn="l" rtl="0">
              <a:spcBef>
                <a:spcPts val="0"/>
              </a:spcBef>
              <a:spcAft>
                <a:spcPts val="0"/>
              </a:spcAft>
              <a:buSzPts val="2300"/>
            </a:pPr>
            <a:r>
              <a:rPr lang="nl-NL" sz="1800" dirty="0" smtClean="0"/>
              <a:t>Voorstellen:</a:t>
            </a:r>
          </a:p>
          <a:p>
            <a:pPr marL="82550" lvl="0" algn="l" rtl="0">
              <a:spcBef>
                <a:spcPts val="0"/>
              </a:spcBef>
              <a:spcAft>
                <a:spcPts val="0"/>
              </a:spcAft>
              <a:buSzPts val="2300"/>
            </a:pPr>
            <a:endParaRPr lang="nl-NL" sz="2300" dirty="0"/>
          </a:p>
          <a:p>
            <a:pPr marL="82550">
              <a:buSzPts val="2300"/>
            </a:pPr>
            <a:r>
              <a:rPr lang="nl-NL" sz="2400" b="1" dirty="0" smtClean="0">
                <a:solidFill>
                  <a:srgbClr val="FF0000"/>
                </a:solidFill>
              </a:rPr>
              <a:t>!!!ZELF AANVULLEN voor nieuwe ouders/leerlingen of opfrismoment voor ouders ‘oude’ leerlingen.</a:t>
            </a:r>
          </a:p>
          <a:p>
            <a:pPr marL="82550">
              <a:buSzPts val="2300"/>
            </a:pPr>
            <a:endParaRPr lang="nl-NL" sz="2400" b="1" dirty="0">
              <a:solidFill>
                <a:srgbClr val="FF0000"/>
              </a:solidFill>
            </a:endParaRPr>
          </a:p>
          <a:p>
            <a:pPr marL="82550">
              <a:buSzPts val="2300"/>
            </a:pPr>
            <a:r>
              <a:rPr lang="nl-NL" sz="2400" dirty="0">
                <a:latin typeface="Arial" panose="020B0604020202020204" pitchFamily="34" charset="0"/>
                <a:cs typeface="Arial" panose="020B0604020202020204" pitchFamily="34" charset="0"/>
              </a:rPr>
              <a:t>Bij vragen of afspraken e-mail: </a:t>
            </a:r>
            <a:r>
              <a:rPr lang="nl-NL" sz="2400" b="1" u="sng" dirty="0">
                <a:solidFill>
                  <a:srgbClr val="FF0000"/>
                </a:solidFill>
                <a:latin typeface="Arial" panose="020B0604020202020204" pitchFamily="34" charset="0"/>
                <a:cs typeface="Arial" panose="020B0604020202020204" pitchFamily="34" charset="0"/>
              </a:rPr>
              <a:t>!!!ZELF AANVULLEN</a:t>
            </a:r>
            <a:r>
              <a:rPr lang="nl-NL" sz="2400" dirty="0">
                <a:latin typeface="Arial" panose="020B0604020202020204" pitchFamily="34" charset="0"/>
                <a:cs typeface="Arial" panose="020B0604020202020204" pitchFamily="34" charset="0"/>
                <a:hlinkClick r:id="rId3"/>
              </a:rPr>
              <a:t>@stedelijkcollege.nl</a:t>
            </a:r>
            <a:endParaRPr lang="nl-NL" sz="2400" dirty="0">
              <a:latin typeface="Arial" panose="020B0604020202020204" pitchFamily="34" charset="0"/>
              <a:cs typeface="Arial" panose="020B0604020202020204" pitchFamily="34" charset="0"/>
            </a:endParaRPr>
          </a:p>
          <a:p>
            <a:pPr marL="82550">
              <a:buSzPts val="2300"/>
            </a:pPr>
            <a:endParaRPr lang="nl-NL" sz="2400" b="1" dirty="0">
              <a:solidFill>
                <a:srgbClr val="FF0000"/>
              </a:solidFill>
            </a:endParaRPr>
          </a:p>
          <a:p>
            <a:pPr marL="82550" lvl="0" algn="l" rtl="0">
              <a:spcBef>
                <a:spcPts val="0"/>
              </a:spcBef>
              <a:spcAft>
                <a:spcPts val="0"/>
              </a:spcAft>
              <a:buSzPts val="2300"/>
            </a:pPr>
            <a:endParaRPr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1" y="427083"/>
            <a:ext cx="8569343" cy="71828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Algemene zaken: corona-maatregelen</a:t>
            </a:r>
            <a:endParaRPr sz="3200" dirty="0"/>
          </a:p>
        </p:txBody>
      </p:sp>
      <p:sp>
        <p:nvSpPr>
          <p:cNvPr id="2" name="Rechthoek 1"/>
          <p:cNvSpPr/>
          <p:nvPr/>
        </p:nvSpPr>
        <p:spPr>
          <a:xfrm>
            <a:off x="6691086" y="3135086"/>
            <a:ext cx="1886857" cy="10087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65" name="Google Shape;65;p16"/>
          <p:cNvSpPr txBox="1"/>
          <p:nvPr/>
        </p:nvSpPr>
        <p:spPr>
          <a:xfrm>
            <a:off x="415631" y="873311"/>
            <a:ext cx="8230861" cy="2987436"/>
          </a:xfrm>
          <a:prstGeom prst="rect">
            <a:avLst/>
          </a:prstGeom>
          <a:noFill/>
          <a:ln>
            <a:noFill/>
          </a:ln>
        </p:spPr>
        <p:txBody>
          <a:bodyPr spcFirstLastPara="1" wrap="square" lIns="91425" tIns="91425" rIns="91425" bIns="91425" anchor="t" anchorCtr="0">
            <a:noAutofit/>
          </a:bodyPr>
          <a:lstStyle/>
          <a:p>
            <a:r>
              <a:rPr lang="nl-NL" sz="1100" dirty="0" smtClean="0"/>
              <a:t>Corona-maatregelen </a:t>
            </a:r>
            <a:r>
              <a:rPr lang="nl-NL" sz="1100" dirty="0"/>
              <a:t>op </a:t>
            </a:r>
            <a:r>
              <a:rPr lang="nl-NL" sz="1100" dirty="0" smtClean="0"/>
              <a:t>school (leerlingen):</a:t>
            </a:r>
            <a:endParaRPr lang="nl-NL" sz="1100" dirty="0"/>
          </a:p>
          <a:p>
            <a:pPr marL="0" indent="0">
              <a:buNone/>
            </a:pPr>
            <a:endParaRPr lang="nl-NL" sz="1100" dirty="0"/>
          </a:p>
          <a:p>
            <a:pPr marL="0" indent="0">
              <a:buNone/>
            </a:pPr>
            <a:r>
              <a:rPr lang="nl-NL" sz="1100" dirty="0"/>
              <a:t>Volg altijd aanwijzingen van het personeel op. </a:t>
            </a:r>
          </a:p>
          <a:p>
            <a:pPr marL="0" indent="0">
              <a:buNone/>
            </a:pPr>
            <a:endParaRPr lang="nl-NL" sz="1100" dirty="0"/>
          </a:p>
          <a:p>
            <a:pPr marL="0" lvl="0" indent="0">
              <a:buNone/>
            </a:pPr>
            <a:r>
              <a:rPr lang="nl-NL" sz="1100" dirty="0"/>
              <a:t>1. Als je ziek bent, blijf je thuis (neusverkoudheid, hoesten, moeilijk ademen/ benauwdheid, koorts, plotseling verlies van reuk en smaak). Dit geldt ook als iemand thuis positief getest is. Laat je ouders wel dezelfde dag bellen en als je terug komt een briefje meenemen. </a:t>
            </a:r>
          </a:p>
          <a:p>
            <a:pPr marL="0" lvl="0" indent="0">
              <a:buNone/>
            </a:pPr>
            <a:r>
              <a:rPr lang="nl-NL" sz="1100" dirty="0"/>
              <a:t>2. Het is belangrijk dat je zeker 1,50 meter afstand houdt tussen jou en het personeel van de school (de klaslokalen zijn zo ingericht dat dat ook mogelijk is). Ook buiten de lokalen geldt deze regel. </a:t>
            </a:r>
          </a:p>
          <a:p>
            <a:pPr marL="0" lvl="0" indent="0">
              <a:buNone/>
            </a:pPr>
            <a:r>
              <a:rPr lang="nl-NL" sz="1100" dirty="0"/>
              <a:t>3. De school heeft EENRICHTINGSVERKEER. Dit wordt o.a. aangegeven met de pijlen op de grond. </a:t>
            </a:r>
          </a:p>
          <a:p>
            <a:pPr marL="0" lvl="0" indent="0">
              <a:buNone/>
            </a:pPr>
            <a:r>
              <a:rPr lang="nl-NL" sz="1100" dirty="0"/>
              <a:t>4. De trappenhal bij de technieklokalen is alleen voor personeel en niet voor leerlingen (dat geldt voor alle verdiepingen). </a:t>
            </a:r>
          </a:p>
          <a:p>
            <a:pPr marL="0" lvl="0" indent="0">
              <a:buNone/>
            </a:pPr>
            <a:r>
              <a:rPr lang="nl-NL" sz="1100" dirty="0"/>
              <a:t>5. Was je handen meerdere malen per dag tenminste 20 seconden. In ieder geval bij binnenkomst van een lokaal. Daar zijn ook ontstemmingsmiddelen aanwezig. </a:t>
            </a:r>
          </a:p>
          <a:p>
            <a:pPr marL="0" lvl="0" indent="0">
              <a:buNone/>
            </a:pPr>
            <a:r>
              <a:rPr lang="nl-NL" sz="1100" dirty="0"/>
              <a:t>6. Schud geen handen en hoest en nies in je </a:t>
            </a:r>
            <a:r>
              <a:rPr lang="nl-NL" sz="1100" dirty="0" err="1"/>
              <a:t>elleboog</a:t>
            </a:r>
            <a:r>
              <a:rPr lang="nl-NL" sz="1100" dirty="0"/>
              <a:t>. </a:t>
            </a:r>
          </a:p>
          <a:p>
            <a:pPr marL="0" lvl="0" indent="0">
              <a:buNone/>
            </a:pPr>
            <a:r>
              <a:rPr lang="nl-NL" sz="1100" dirty="0"/>
              <a:t>7. Zit niet aan je gezicht. </a:t>
            </a:r>
          </a:p>
          <a:p>
            <a:pPr marL="0" lvl="0" indent="0">
              <a:buNone/>
            </a:pPr>
            <a:r>
              <a:rPr lang="nl-NL" sz="1100" dirty="0"/>
              <a:t>8. Na afloop van de les maak je je tafel en stoel schoon met oppervlakte spray (die is in de lokalen aanwezig). </a:t>
            </a:r>
          </a:p>
          <a:p>
            <a:pPr marL="0" lvl="0" indent="0">
              <a:buNone/>
            </a:pPr>
            <a:r>
              <a:rPr lang="nl-NL" sz="1100" dirty="0"/>
              <a:t>9. Schreeuwen evenals zingen is verboden. </a:t>
            </a:r>
          </a:p>
          <a:p>
            <a:pPr marL="0" lvl="0" indent="0">
              <a:buNone/>
            </a:pPr>
            <a:r>
              <a:rPr lang="nl-NL" sz="1100" dirty="0"/>
              <a:t>10. Maar erg belangrijk: LET OP ELKAAR!</a:t>
            </a:r>
          </a:p>
          <a:p>
            <a:pPr marL="0" indent="0">
              <a:buNone/>
            </a:pPr>
            <a:r>
              <a:rPr lang="nl-NL" sz="1100" dirty="0"/>
              <a:t> </a:t>
            </a:r>
          </a:p>
          <a:p>
            <a:pPr marL="0" indent="0">
              <a:buNone/>
            </a:pPr>
            <a:r>
              <a:rPr lang="nl-NL" sz="1100" dirty="0"/>
              <a:t>Wanneer er een familielid bij jou thuis woont die in de risicogroep zit (bijv. opa en oma en dus ziek zouden kunnen worden) en het noodzakelijk is dat jij hierdoor thuis moet blijven, moeten je ouders hiervoor een brief ondertekenen en deze zo snel mogelijk op school afgeven. </a:t>
            </a:r>
          </a:p>
        </p:txBody>
      </p:sp>
    </p:spTree>
    <p:extLst>
      <p:ext uri="{BB962C8B-B14F-4D97-AF65-F5344CB8AC3E}">
        <p14:creationId xmlns:p14="http://schemas.microsoft.com/office/powerpoint/2010/main" val="886102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1" y="514169"/>
            <a:ext cx="8569343" cy="71828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Algemene zaken: begeleiding school</a:t>
            </a:r>
            <a:endParaRPr sz="3200" dirty="0"/>
          </a:p>
        </p:txBody>
      </p:sp>
      <p:sp>
        <p:nvSpPr>
          <p:cNvPr id="65" name="Google Shape;65;p16"/>
          <p:cNvSpPr txBox="1"/>
          <p:nvPr/>
        </p:nvSpPr>
        <p:spPr>
          <a:xfrm>
            <a:off x="594492" y="1306286"/>
            <a:ext cx="8052000" cy="3219061"/>
          </a:xfrm>
          <a:prstGeom prst="rect">
            <a:avLst/>
          </a:prstGeom>
          <a:solidFill>
            <a:schemeClr val="bg1"/>
          </a:solidFill>
          <a:ln>
            <a:noFill/>
          </a:ln>
        </p:spPr>
        <p:txBody>
          <a:bodyPr spcFirstLastPara="1" wrap="square" lIns="91425" tIns="91425" rIns="91425" bIns="91425" anchor="t" anchorCtr="0">
            <a:noAutofit/>
          </a:bodyPr>
          <a:lstStyle/>
          <a:p>
            <a:r>
              <a:rPr lang="nl-NL" sz="1800" dirty="0" smtClean="0">
                <a:latin typeface="Arial" panose="020B0604020202020204" pitchFamily="34" charset="0"/>
                <a:cs typeface="Arial" panose="020B0604020202020204" pitchFamily="34" charset="0"/>
              </a:rPr>
              <a:t>De LOB Coach is het eerste aanspreekpunt voor de leerling, voert individuele gesprekken met uw zoon/dochter en verzorgt wekelijks de lob-les. De LOB coach zal zich onder andere bezig houden met de loopbaan oriëntatie en het monitoren </a:t>
            </a:r>
            <a:r>
              <a:rPr lang="nl-NL" sz="1800" dirty="0">
                <a:latin typeface="Arial" panose="020B0604020202020204" pitchFamily="34" charset="0"/>
                <a:cs typeface="Arial" panose="020B0604020202020204" pitchFamily="34" charset="0"/>
              </a:rPr>
              <a:t>van </a:t>
            </a:r>
            <a:r>
              <a:rPr lang="nl-NL" sz="1800" dirty="0" smtClean="0">
                <a:latin typeface="Arial" panose="020B0604020202020204" pitchFamily="34" charset="0"/>
                <a:cs typeface="Arial" panose="020B0604020202020204" pitchFamily="34" charset="0"/>
              </a:rPr>
              <a:t>de studievoortgang.</a:t>
            </a:r>
            <a:endParaRPr lang="nl-NL" sz="1800" dirty="0">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a:p>
            <a:r>
              <a:rPr lang="nl-NL" sz="1800" dirty="0" smtClean="0"/>
              <a:t>De leerlingbegeleiding is op het SCE OBB als volgt georganiseerd:</a:t>
            </a:r>
            <a:endParaRPr lang="nl-NL" sz="1800" dirty="0"/>
          </a:p>
          <a:p>
            <a:pPr marL="285744" indent="-285744">
              <a:buFont typeface="Arial" panose="020B0604020202020204" pitchFamily="34" charset="0"/>
              <a:buChar char="•"/>
            </a:pPr>
            <a:r>
              <a:rPr lang="nl-NL" sz="1600" dirty="0">
                <a:latin typeface="Arial" panose="020B0604020202020204" pitchFamily="34" charset="0"/>
                <a:cs typeface="Arial" panose="020B0604020202020204" pitchFamily="34" charset="0"/>
              </a:rPr>
              <a:t>1</a:t>
            </a:r>
            <a:r>
              <a:rPr lang="nl-NL" sz="1600" baseline="30000" dirty="0">
                <a:latin typeface="Arial" panose="020B0604020202020204" pitchFamily="34" charset="0"/>
                <a:cs typeface="Arial" panose="020B0604020202020204" pitchFamily="34" charset="0"/>
              </a:rPr>
              <a:t>e</a:t>
            </a:r>
            <a:r>
              <a:rPr lang="nl-NL" sz="1600" dirty="0">
                <a:latin typeface="Arial" panose="020B0604020202020204" pitchFamily="34" charset="0"/>
                <a:cs typeface="Arial" panose="020B0604020202020204" pitchFamily="34" charset="0"/>
              </a:rPr>
              <a:t> lijn: LOB-Coach, vakdocenten </a:t>
            </a:r>
          </a:p>
          <a:p>
            <a:pPr marL="285744" indent="-285744">
              <a:buFont typeface="Arial" panose="020B0604020202020204" pitchFamily="34" charset="0"/>
              <a:buChar char="•"/>
            </a:pPr>
            <a:r>
              <a:rPr lang="nl-NL" sz="1600" dirty="0">
                <a:latin typeface="Arial" panose="020B0604020202020204" pitchFamily="34" charset="0"/>
                <a:cs typeface="Arial" panose="020B0604020202020204" pitchFamily="34" charset="0"/>
              </a:rPr>
              <a:t>2</a:t>
            </a:r>
            <a:r>
              <a:rPr lang="nl-NL" sz="1600" baseline="30000" dirty="0">
                <a:latin typeface="Arial" panose="020B0604020202020204" pitchFamily="34" charset="0"/>
                <a:cs typeface="Arial" panose="020B0604020202020204" pitchFamily="34" charset="0"/>
              </a:rPr>
              <a:t>e</a:t>
            </a:r>
            <a:r>
              <a:rPr lang="nl-NL" sz="1600" dirty="0">
                <a:latin typeface="Arial" panose="020B0604020202020204" pitchFamily="34" charset="0"/>
                <a:cs typeface="Arial" panose="020B0604020202020204" pitchFamily="34" charset="0"/>
              </a:rPr>
              <a:t> lijn: Leerlingbegeleiders, leerling coördinatoren, decanen, jongerencoaches</a:t>
            </a:r>
          </a:p>
          <a:p>
            <a:pPr marL="285744" indent="-285744">
              <a:buFont typeface="Arial" panose="020B0604020202020204" pitchFamily="34" charset="0"/>
              <a:buChar char="•"/>
            </a:pPr>
            <a:r>
              <a:rPr lang="nl-NL" sz="1600" dirty="0">
                <a:latin typeface="Arial" panose="020B0604020202020204" pitchFamily="34" charset="0"/>
                <a:cs typeface="Arial" panose="020B0604020202020204" pitchFamily="34" charset="0"/>
              </a:rPr>
              <a:t>3</a:t>
            </a:r>
            <a:r>
              <a:rPr lang="nl-NL" sz="1600" baseline="30000" dirty="0">
                <a:latin typeface="Arial" panose="020B0604020202020204" pitchFamily="34" charset="0"/>
                <a:cs typeface="Arial" panose="020B0604020202020204" pitchFamily="34" charset="0"/>
              </a:rPr>
              <a:t>e</a:t>
            </a:r>
            <a:r>
              <a:rPr lang="nl-NL" sz="1600" dirty="0">
                <a:latin typeface="Arial" panose="020B0604020202020204" pitchFamily="34" charset="0"/>
                <a:cs typeface="Arial" panose="020B0604020202020204" pitchFamily="34" charset="0"/>
              </a:rPr>
              <a:t> lijn: Zorgteam, schoolarts, psycholoog en andere externe deskundigen</a:t>
            </a:r>
          </a:p>
          <a:p>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404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6"/>
          <p:cNvSpPr txBox="1"/>
          <p:nvPr/>
        </p:nvSpPr>
        <p:spPr>
          <a:xfrm>
            <a:off x="587235" y="927465"/>
            <a:ext cx="8052000" cy="3525311"/>
          </a:xfrm>
          <a:prstGeom prst="rect">
            <a:avLst/>
          </a:prstGeom>
          <a:solidFill>
            <a:schemeClr val="bg1"/>
          </a:solidFill>
          <a:ln>
            <a:noFill/>
          </a:ln>
        </p:spPr>
        <p:txBody>
          <a:bodyPr spcFirstLastPara="1" wrap="square" lIns="91425" tIns="91425" rIns="91425" bIns="91425" anchor="t" anchorCtr="0">
            <a:noAutofit/>
          </a:bodyPr>
          <a:lstStyle/>
          <a:p>
            <a:r>
              <a:rPr lang="nl-NL" sz="1800" dirty="0" smtClean="0">
                <a:latin typeface="Arial" panose="020B0604020202020204" pitchFamily="34" charset="0"/>
                <a:cs typeface="Arial" panose="020B0604020202020204" pitchFamily="34" charset="0"/>
              </a:rPr>
              <a:t>Uw zoon/dochter ontvangt dit schooljaar 3 </a:t>
            </a:r>
            <a:r>
              <a:rPr lang="nl-NL" sz="1800" dirty="0">
                <a:latin typeface="Arial" panose="020B0604020202020204" pitchFamily="34" charset="0"/>
                <a:cs typeface="Arial" panose="020B0604020202020204" pitchFamily="34" charset="0"/>
              </a:rPr>
              <a:t>rapporten met voorlopige schoolexamencijfers (zie volgende </a:t>
            </a:r>
            <a:r>
              <a:rPr lang="nl-NL" sz="1800" dirty="0" smtClean="0">
                <a:latin typeface="Arial" panose="020B0604020202020204" pitchFamily="34" charset="0"/>
                <a:cs typeface="Arial" panose="020B0604020202020204" pitchFamily="34" charset="0"/>
              </a:rPr>
              <a:t>dia voor een voorbeeld rapport).</a:t>
            </a:r>
          </a:p>
          <a:p>
            <a:endParaRPr lang="nl-NL" sz="1800" dirty="0">
              <a:latin typeface="Arial" panose="020B0604020202020204" pitchFamily="34" charset="0"/>
              <a:cs typeface="Arial" panose="020B0604020202020204" pitchFamily="34" charset="0"/>
            </a:endParaRPr>
          </a:p>
          <a:p>
            <a:pPr lvl="1"/>
            <a:r>
              <a:rPr lang="nl-NL" sz="1800" dirty="0" smtClean="0">
                <a:latin typeface="Arial" panose="020B0604020202020204" pitchFamily="34" charset="0"/>
                <a:cs typeface="Arial" panose="020B0604020202020204" pitchFamily="34" charset="0"/>
              </a:rPr>
              <a:t>Er zijn dit schooljaar 2 </a:t>
            </a:r>
            <a:r>
              <a:rPr lang="nl-NL" sz="1800" dirty="0">
                <a:latin typeface="Arial" panose="020B0604020202020204" pitchFamily="34" charset="0"/>
                <a:cs typeface="Arial" panose="020B0604020202020204" pitchFamily="34" charset="0"/>
              </a:rPr>
              <a:t>x ouder/docent-contact met LOB-coach voor uitgifte rapport </a:t>
            </a:r>
            <a:r>
              <a:rPr lang="nl-NL" sz="1800" dirty="0" smtClean="0">
                <a:latin typeface="Arial" panose="020B0604020202020204" pitchFamily="34" charset="0"/>
                <a:cs typeface="Arial" panose="020B0604020202020204" pitchFamily="34" charset="0"/>
              </a:rPr>
              <a:t>en het voortgangsgesprek </a:t>
            </a:r>
            <a:r>
              <a:rPr lang="nl-NL" sz="1800" u="sng" dirty="0" smtClean="0">
                <a:latin typeface="Arial" panose="020B0604020202020204" pitchFamily="34" charset="0"/>
                <a:cs typeface="Arial" panose="020B0604020202020204" pitchFamily="34" charset="0"/>
              </a:rPr>
              <a:t>met</a:t>
            </a:r>
            <a:r>
              <a:rPr lang="nl-NL" sz="1800" dirty="0" smtClean="0">
                <a:latin typeface="Arial" panose="020B0604020202020204" pitchFamily="34" charset="0"/>
                <a:cs typeface="Arial" panose="020B0604020202020204" pitchFamily="34" charset="0"/>
              </a:rPr>
              <a:t> </a:t>
            </a:r>
            <a:r>
              <a:rPr lang="nl-NL" sz="1800" dirty="0">
                <a:latin typeface="Arial" panose="020B0604020202020204" pitchFamily="34" charset="0"/>
                <a:cs typeface="Arial" panose="020B0604020202020204" pitchFamily="34" charset="0"/>
              </a:rPr>
              <a:t>leerling en ouder/verzorger. </a:t>
            </a:r>
          </a:p>
          <a:p>
            <a:pPr marL="457188" lvl="1"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Communicatie ouder/verzorger en school loopt via brieven en mail. </a:t>
            </a:r>
            <a:r>
              <a:rPr lang="nl-NL" sz="1800" dirty="0" smtClean="0">
                <a:latin typeface="Arial" panose="020B0604020202020204" pitchFamily="34" charset="0"/>
                <a:cs typeface="Arial" panose="020B0604020202020204" pitchFamily="34" charset="0"/>
              </a:rPr>
              <a:t>Zorg er voor dat de juiste/actuele gegeven bekend zijn op school zodat u geen belangrijke informatie mist.</a:t>
            </a:r>
          </a:p>
          <a:p>
            <a:r>
              <a:rPr lang="nl-NL" sz="1800" dirty="0" smtClean="0">
                <a:latin typeface="Arial" panose="020B0604020202020204" pitchFamily="34" charset="0"/>
                <a:cs typeface="Arial" panose="020B0604020202020204" pitchFamily="34" charset="0"/>
              </a:rPr>
              <a:t>Mailadres administratie voor wijzigingen of vragen hierover: </a:t>
            </a:r>
            <a:r>
              <a:rPr lang="nl-NL" sz="1800" dirty="0" smtClean="0">
                <a:solidFill>
                  <a:srgbClr val="0070C0"/>
                </a:solidFill>
                <a:latin typeface="Arial" panose="020B0604020202020204" pitchFamily="34" charset="0"/>
                <a:cs typeface="Arial" panose="020B0604020202020204" pitchFamily="34" charset="0"/>
              </a:rPr>
              <a:t>AdministratieOBB@stedelijkcollege.nl</a:t>
            </a:r>
            <a:endParaRPr lang="nl-NL" sz="1800" dirty="0">
              <a:solidFill>
                <a:srgbClr val="0070C0"/>
              </a:solidFill>
              <a:latin typeface="Arial" panose="020B0604020202020204" pitchFamily="34" charset="0"/>
              <a:cs typeface="Arial" panose="020B0604020202020204" pitchFamily="34" charset="0"/>
            </a:endParaRPr>
          </a:p>
          <a:p>
            <a:pPr marL="457188" lvl="1" indent="0">
              <a:buNone/>
            </a:pPr>
            <a:endParaRPr lang="nl-NL" sz="1200" dirty="0">
              <a:solidFill>
                <a:srgbClr val="0070C0"/>
              </a:solidFill>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p:txBody>
      </p:sp>
      <p:sp>
        <p:nvSpPr>
          <p:cNvPr id="64" name="Google Shape;64;p16"/>
          <p:cNvSpPr txBox="1">
            <a:spLocks noGrp="1"/>
          </p:cNvSpPr>
          <p:nvPr>
            <p:ph type="body" idx="1"/>
          </p:nvPr>
        </p:nvSpPr>
        <p:spPr>
          <a:xfrm>
            <a:off x="415631" y="514169"/>
            <a:ext cx="8569343" cy="48731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Algemene zaken:</a:t>
            </a:r>
            <a:endParaRPr sz="3200" dirty="0"/>
          </a:p>
        </p:txBody>
      </p:sp>
    </p:spTree>
    <p:extLst>
      <p:ext uri="{BB962C8B-B14F-4D97-AF65-F5344CB8AC3E}">
        <p14:creationId xmlns:p14="http://schemas.microsoft.com/office/powerpoint/2010/main" val="1014699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srcRect t="2983"/>
          <a:stretch/>
        </p:blipFill>
        <p:spPr>
          <a:xfrm>
            <a:off x="5127461" y="2518489"/>
            <a:ext cx="3624653" cy="2520547"/>
          </a:xfrm>
          <a:prstGeom prst="rect">
            <a:avLst/>
          </a:prstGeom>
          <a:ln>
            <a:solidFill>
              <a:srgbClr val="040404"/>
            </a:solidFill>
          </a:ln>
        </p:spPr>
      </p:pic>
      <p:pic>
        <p:nvPicPr>
          <p:cNvPr id="7" name="Afbeelding 6"/>
          <p:cNvPicPr>
            <a:picLocks noChangeAspect="1"/>
          </p:cNvPicPr>
          <p:nvPr/>
        </p:nvPicPr>
        <p:blipFill>
          <a:blip r:embed="rId3"/>
          <a:stretch>
            <a:fillRect/>
          </a:stretch>
        </p:blipFill>
        <p:spPr>
          <a:xfrm>
            <a:off x="174605" y="1149683"/>
            <a:ext cx="4194400" cy="3889353"/>
          </a:xfrm>
          <a:prstGeom prst="rect">
            <a:avLst/>
          </a:prstGeom>
          <a:ln>
            <a:solidFill>
              <a:srgbClr val="040404"/>
            </a:solidFill>
          </a:ln>
        </p:spPr>
      </p:pic>
      <p:pic>
        <p:nvPicPr>
          <p:cNvPr id="8" name="Afbeelding 7"/>
          <p:cNvPicPr>
            <a:picLocks noChangeAspect="1"/>
          </p:cNvPicPr>
          <p:nvPr/>
        </p:nvPicPr>
        <p:blipFill>
          <a:blip r:embed="rId4"/>
          <a:stretch>
            <a:fillRect/>
          </a:stretch>
        </p:blipFill>
        <p:spPr>
          <a:xfrm>
            <a:off x="5724000" y="352975"/>
            <a:ext cx="2934809" cy="1905539"/>
          </a:xfrm>
          <a:prstGeom prst="rect">
            <a:avLst/>
          </a:prstGeom>
          <a:ln>
            <a:solidFill>
              <a:srgbClr val="040404"/>
            </a:solidFill>
          </a:ln>
        </p:spPr>
      </p:pic>
      <p:sp>
        <p:nvSpPr>
          <p:cNvPr id="9" name="Google Shape;64;p16"/>
          <p:cNvSpPr txBox="1">
            <a:spLocks noGrp="1"/>
          </p:cNvSpPr>
          <p:nvPr>
            <p:ph type="body" idx="1"/>
          </p:nvPr>
        </p:nvSpPr>
        <p:spPr>
          <a:xfrm>
            <a:off x="415631" y="514169"/>
            <a:ext cx="8569343" cy="71828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400"/>
              <a:buNone/>
            </a:pPr>
            <a:r>
              <a:rPr lang="nl-NL" sz="3200" dirty="0" smtClean="0"/>
              <a:t>Algemene zaken: rapport</a:t>
            </a:r>
            <a:endParaRPr sz="3200" dirty="0"/>
          </a:p>
        </p:txBody>
      </p:sp>
    </p:spTree>
    <p:extLst>
      <p:ext uri="{BB962C8B-B14F-4D97-AF65-F5344CB8AC3E}">
        <p14:creationId xmlns:p14="http://schemas.microsoft.com/office/powerpoint/2010/main" val="186487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Algemene zaken</a:t>
            </a:r>
            <a:endParaRPr sz="3200" dirty="0">
              <a:solidFill>
                <a:srgbClr val="FF0000"/>
              </a:solidFill>
            </a:endParaRPr>
          </a:p>
        </p:txBody>
      </p:sp>
      <p:sp>
        <p:nvSpPr>
          <p:cNvPr id="65" name="Google Shape;65;p16"/>
          <p:cNvSpPr txBox="1"/>
          <p:nvPr/>
        </p:nvSpPr>
        <p:spPr>
          <a:xfrm>
            <a:off x="594492" y="1023257"/>
            <a:ext cx="8052000" cy="3526971"/>
          </a:xfrm>
          <a:prstGeom prst="rect">
            <a:avLst/>
          </a:prstGeom>
          <a:solidFill>
            <a:schemeClr val="bg1"/>
          </a:solidFill>
          <a:ln>
            <a:noFill/>
          </a:ln>
        </p:spPr>
        <p:txBody>
          <a:bodyPr spcFirstLastPara="1" wrap="square" lIns="91425" tIns="91425" rIns="91425" bIns="91425" anchor="t" anchorCtr="0">
            <a:noAutofit/>
          </a:bodyPr>
          <a:lstStyle/>
          <a:p>
            <a:r>
              <a:rPr lang="nl-NL" sz="2000" dirty="0">
                <a:latin typeface="Arial" panose="020B0604020202020204" pitchFamily="34" charset="0"/>
                <a:cs typeface="Arial" panose="020B0604020202020204" pitchFamily="34" charset="0"/>
              </a:rPr>
              <a:t>In principe vindt u alle informatie in de schoolgids op de </a:t>
            </a:r>
            <a:r>
              <a:rPr lang="nl-NL" sz="2000" dirty="0" smtClean="0">
                <a:latin typeface="Arial" panose="020B0604020202020204" pitchFamily="34" charset="0"/>
                <a:cs typeface="Arial" panose="020B0604020202020204" pitchFamily="34" charset="0"/>
              </a:rPr>
              <a:t>website (ouderavonden</a:t>
            </a:r>
            <a:r>
              <a:rPr lang="nl-NL" sz="2000" dirty="0">
                <a:latin typeface="Arial" panose="020B0604020202020204" pitchFamily="34" charset="0"/>
                <a:cs typeface="Arial" panose="020B0604020202020204" pitchFamily="34" charset="0"/>
              </a:rPr>
              <a:t>, overgangsnormen, schoolregels, etc</a:t>
            </a:r>
            <a:r>
              <a:rPr lang="nl-NL" sz="2000" dirty="0" smtClean="0">
                <a:latin typeface="Arial" panose="020B0604020202020204" pitchFamily="34" charset="0"/>
                <a:cs typeface="Arial" panose="020B0604020202020204" pitchFamily="34" charset="0"/>
              </a:rPr>
              <a:t>.), we zullen hier een aantal belangrijke punten uitlichten.</a:t>
            </a:r>
          </a:p>
          <a:p>
            <a:endParaRPr lang="nl-NL" sz="2000" dirty="0">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Afwezigheid </a:t>
            </a:r>
            <a:r>
              <a:rPr lang="nl-NL" sz="2000" dirty="0">
                <a:latin typeface="Arial" panose="020B0604020202020204" pitchFamily="34" charset="0"/>
                <a:cs typeface="Arial" panose="020B0604020202020204" pitchFamily="34" charset="0"/>
              </a:rPr>
              <a:t>leerling:</a:t>
            </a:r>
          </a:p>
          <a:p>
            <a:pPr marL="342900" lvl="1" indent="-342900">
              <a:buFontTx/>
              <a:buChar char="-"/>
            </a:pPr>
            <a:r>
              <a:rPr lang="nl-NL" sz="2000" dirty="0" smtClean="0">
                <a:latin typeface="Arial" panose="020B0604020202020204" pitchFamily="34" charset="0"/>
                <a:cs typeface="Arial" panose="020B0604020202020204" pitchFamily="34" charset="0"/>
              </a:rPr>
              <a:t>Bij </a:t>
            </a:r>
            <a:r>
              <a:rPr lang="nl-NL" sz="2000" dirty="0">
                <a:latin typeface="Arial" panose="020B0604020202020204" pitchFamily="34" charset="0"/>
                <a:cs typeface="Arial" panose="020B0604020202020204" pitchFamily="34" charset="0"/>
              </a:rPr>
              <a:t>ziekte of afwezigheid voor </a:t>
            </a:r>
            <a:r>
              <a:rPr lang="nl-NL" sz="2000" dirty="0" smtClean="0">
                <a:latin typeface="Arial" panose="020B0604020202020204" pitchFamily="34" charset="0"/>
                <a:cs typeface="Arial" panose="020B0604020202020204" pitchFamily="34" charset="0"/>
              </a:rPr>
              <a:t>8:30u </a:t>
            </a:r>
            <a:r>
              <a:rPr lang="nl-NL" sz="2000" dirty="0">
                <a:latin typeface="Arial" panose="020B0604020202020204" pitchFamily="34" charset="0"/>
                <a:cs typeface="Arial" panose="020B0604020202020204" pitchFamily="34" charset="0"/>
              </a:rPr>
              <a:t>bellen naar </a:t>
            </a:r>
            <a:r>
              <a:rPr lang="nl-NL" sz="2000" dirty="0" smtClean="0">
                <a:latin typeface="Arial" panose="020B0604020202020204" pitchFamily="34" charset="0"/>
                <a:cs typeface="Arial" panose="020B0604020202020204" pitchFamily="34" charset="0"/>
              </a:rPr>
              <a:t>school</a:t>
            </a:r>
          </a:p>
          <a:p>
            <a:pPr marL="342900" lvl="1" indent="-342900">
              <a:buFontTx/>
              <a:buChar char="-"/>
            </a:pPr>
            <a:r>
              <a:rPr lang="nl-NL" sz="2000" dirty="0" smtClean="0">
                <a:latin typeface="Arial" panose="020B0604020202020204" pitchFamily="34" charset="0"/>
                <a:cs typeface="Arial" panose="020B0604020202020204" pitchFamily="34" charset="0"/>
              </a:rPr>
              <a:t>Bij </a:t>
            </a:r>
            <a:r>
              <a:rPr lang="nl-NL" sz="2000" dirty="0">
                <a:latin typeface="Arial" panose="020B0604020202020204" pitchFamily="34" charset="0"/>
                <a:cs typeface="Arial" panose="020B0604020202020204" pitchFamily="34" charset="0"/>
              </a:rPr>
              <a:t>terugkomst blauwe briefje inleveren bij </a:t>
            </a:r>
            <a:r>
              <a:rPr lang="nl-NL" sz="2000" dirty="0" smtClean="0">
                <a:latin typeface="Arial" panose="020B0604020202020204" pitchFamily="34" charset="0"/>
                <a:cs typeface="Arial" panose="020B0604020202020204" pitchFamily="34" charset="0"/>
              </a:rPr>
              <a:t>0.38</a:t>
            </a:r>
            <a:endParaRPr lang="nl-NL" sz="2000" dirty="0">
              <a:latin typeface="Arial" panose="020B0604020202020204" pitchFamily="34" charset="0"/>
              <a:cs typeface="Arial" panose="020B0604020202020204" pitchFamily="34" charset="0"/>
            </a:endParaRPr>
          </a:p>
          <a:p>
            <a:pPr marL="342900" lvl="1" indent="-342900">
              <a:buFontTx/>
              <a:buChar char="-"/>
            </a:pPr>
            <a:r>
              <a:rPr lang="nl-NL" sz="2000" dirty="0" smtClean="0">
                <a:latin typeface="Arial" panose="020B0604020202020204" pitchFamily="34" charset="0"/>
                <a:cs typeface="Arial" panose="020B0604020202020204" pitchFamily="34" charset="0"/>
              </a:rPr>
              <a:t>Briefje </a:t>
            </a:r>
            <a:r>
              <a:rPr lang="nl-NL" sz="2000" dirty="0">
                <a:latin typeface="Arial" panose="020B0604020202020204" pitchFamily="34" charset="0"/>
                <a:cs typeface="Arial" panose="020B0604020202020204" pitchFamily="34" charset="0"/>
              </a:rPr>
              <a:t>voor bijvoorbeeld tandarts vóóraf inleveren of </a:t>
            </a:r>
            <a:r>
              <a:rPr lang="nl-NL" sz="2000" dirty="0" smtClean="0">
                <a:latin typeface="Arial" panose="020B0604020202020204" pitchFamily="34" charset="0"/>
                <a:cs typeface="Arial" panose="020B0604020202020204" pitchFamily="34" charset="0"/>
              </a:rPr>
              <a:t>bellen</a:t>
            </a:r>
          </a:p>
          <a:p>
            <a:pPr marL="342900" lvl="1" indent="-342900">
              <a:buFontTx/>
              <a:buChar char="-"/>
            </a:pPr>
            <a:r>
              <a:rPr lang="nl-NL" sz="2000" dirty="0" smtClean="0">
                <a:latin typeface="Arial" panose="020B0604020202020204" pitchFamily="34" charset="0"/>
                <a:cs typeface="Arial" panose="020B0604020202020204" pitchFamily="34" charset="0"/>
              </a:rPr>
              <a:t>Verlof </a:t>
            </a:r>
            <a:r>
              <a:rPr lang="nl-NL" sz="2000" dirty="0">
                <a:latin typeface="Arial" panose="020B0604020202020204" pitchFamily="34" charset="0"/>
                <a:cs typeface="Arial" panose="020B0604020202020204" pitchFamily="34" charset="0"/>
                <a:sym typeface="Wingdings" panose="05000000000000000000" pitchFamily="2" charset="2"/>
              </a:rPr>
              <a:t> </a:t>
            </a:r>
            <a:r>
              <a:rPr lang="nl-NL" sz="2000" dirty="0" smtClean="0">
                <a:latin typeface="Arial" panose="020B0604020202020204" pitchFamily="34" charset="0"/>
                <a:cs typeface="Arial" panose="020B0604020202020204" pitchFamily="34" charset="0"/>
                <a:sym typeface="Wingdings" panose="05000000000000000000" pitchFamily="2" charset="2"/>
              </a:rPr>
              <a:t>aanvragen via </a:t>
            </a:r>
            <a:r>
              <a:rPr lang="nl-NL" sz="2000" dirty="0" err="1" smtClean="0">
                <a:latin typeface="Arial" panose="020B0604020202020204" pitchFamily="34" charset="0"/>
                <a:cs typeface="Arial" panose="020B0604020202020204" pitchFamily="34" charset="0"/>
                <a:sym typeface="Wingdings" panose="05000000000000000000" pitchFamily="2" charset="2"/>
              </a:rPr>
              <a:t>leerlingcoördinatoren</a:t>
            </a:r>
            <a:endParaRPr lang="nl-NL" sz="2000" dirty="0">
              <a:latin typeface="Arial" panose="020B0604020202020204" pitchFamily="34" charset="0"/>
              <a:cs typeface="Arial" panose="020B0604020202020204" pitchFamily="34" charset="0"/>
              <a:sym typeface="Wingdings" panose="05000000000000000000" pitchFamily="2" charset="2"/>
            </a:endParaRPr>
          </a:p>
          <a:p>
            <a:pPr marL="342900" lvl="1" indent="-342900">
              <a:buFontTx/>
              <a:buChar char="-"/>
            </a:pPr>
            <a:r>
              <a:rPr lang="nl-NL" sz="2000" dirty="0" smtClean="0">
                <a:latin typeface="Arial" panose="020B0604020202020204" pitchFamily="34" charset="0"/>
                <a:cs typeface="Arial" panose="020B0604020202020204" pitchFamily="34" charset="0"/>
                <a:sym typeface="Wingdings" panose="05000000000000000000" pitchFamily="2" charset="2"/>
              </a:rPr>
              <a:t>Ziek </a:t>
            </a:r>
            <a:r>
              <a:rPr lang="nl-NL" sz="2000" dirty="0">
                <a:latin typeface="Arial" panose="020B0604020202020204" pitchFamily="34" charset="0"/>
                <a:cs typeface="Arial" panose="020B0604020202020204" pitchFamily="34" charset="0"/>
                <a:sym typeface="Wingdings" panose="05000000000000000000" pitchFamily="2" charset="2"/>
              </a:rPr>
              <a:t>op school? Melden bij 038. </a:t>
            </a:r>
            <a:endParaRPr lang="nl-NL" sz="2000" dirty="0" smtClean="0">
              <a:latin typeface="Arial" panose="020B0604020202020204" pitchFamily="34" charset="0"/>
              <a:cs typeface="Arial" panose="020B0604020202020204" pitchFamily="34" charset="0"/>
              <a:sym typeface="Wingdings" panose="05000000000000000000" pitchFamily="2" charset="2"/>
            </a:endParaRPr>
          </a:p>
          <a:p>
            <a:pPr marL="342900" lvl="1" indent="-342900">
              <a:buFontTx/>
              <a:buChar char="-"/>
            </a:pPr>
            <a:r>
              <a:rPr lang="nl-NL" sz="2000" dirty="0" smtClean="0">
                <a:latin typeface="Arial" panose="020B0604020202020204" pitchFamily="34" charset="0"/>
                <a:cs typeface="Arial" panose="020B0604020202020204" pitchFamily="34" charset="0"/>
                <a:sym typeface="Wingdings" panose="05000000000000000000" pitchFamily="2" charset="2"/>
              </a:rPr>
              <a:t>Bij </a:t>
            </a:r>
            <a:r>
              <a:rPr lang="nl-NL" sz="2000" dirty="0">
                <a:latin typeface="Arial" panose="020B0604020202020204" pitchFamily="34" charset="0"/>
                <a:cs typeface="Arial" panose="020B0604020202020204" pitchFamily="34" charset="0"/>
                <a:sym typeface="Wingdings" panose="05000000000000000000" pitchFamily="2" charset="2"/>
              </a:rPr>
              <a:t>5</a:t>
            </a:r>
            <a:r>
              <a:rPr lang="nl-NL" sz="2000" baseline="30000" dirty="0">
                <a:latin typeface="Arial" panose="020B0604020202020204" pitchFamily="34" charset="0"/>
                <a:cs typeface="Arial" panose="020B0604020202020204" pitchFamily="34" charset="0"/>
                <a:sym typeface="Wingdings" panose="05000000000000000000" pitchFamily="2" charset="2"/>
              </a:rPr>
              <a:t>e</a:t>
            </a:r>
            <a:r>
              <a:rPr lang="nl-NL" sz="2000" dirty="0">
                <a:latin typeface="Arial" panose="020B0604020202020204" pitchFamily="34" charset="0"/>
                <a:cs typeface="Arial" panose="020B0604020202020204" pitchFamily="34" charset="0"/>
                <a:sym typeface="Wingdings" panose="05000000000000000000" pitchFamily="2" charset="2"/>
              </a:rPr>
              <a:t> keer ziekmelding  </a:t>
            </a:r>
            <a:r>
              <a:rPr lang="nl-NL" sz="2000" dirty="0" err="1" smtClean="0">
                <a:latin typeface="Arial" panose="020B0604020202020204" pitchFamily="34" charset="0"/>
                <a:cs typeface="Arial" panose="020B0604020202020204" pitchFamily="34" charset="0"/>
                <a:sym typeface="Wingdings" panose="05000000000000000000" pitchFamily="2" charset="2"/>
              </a:rPr>
              <a:t>leerlingcoördinatoren</a:t>
            </a:r>
            <a:endParaRPr lang="nl-NL" sz="2000" dirty="0">
              <a:latin typeface="Arial" panose="020B0604020202020204" pitchFamily="34" charset="0"/>
              <a:cs typeface="Arial" panose="020B0604020202020204" pitchFamily="34" charset="0"/>
              <a:sym typeface="Wingdings" panose="05000000000000000000" pitchFamily="2" charset="2"/>
            </a:endParaRPr>
          </a:p>
          <a:p>
            <a:pPr marL="457189" lvl="1" indent="0">
              <a:buNone/>
            </a:pPr>
            <a:endParaRPr lang="nl-NL" sz="2000" dirty="0">
              <a:latin typeface="Arial" panose="020B0604020202020204" pitchFamily="34" charset="0"/>
              <a:cs typeface="Arial" panose="020B0604020202020204" pitchFamily="34" charset="0"/>
              <a:sym typeface="Wingdings" panose="05000000000000000000" pitchFamily="2" charset="2"/>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918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15630" y="431041"/>
            <a:ext cx="8569343" cy="71828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sz="3200" dirty="0" smtClean="0"/>
              <a:t>Algemene zaken</a:t>
            </a:r>
            <a:endParaRPr sz="3200" dirty="0">
              <a:solidFill>
                <a:srgbClr val="FF0000"/>
              </a:solidFill>
            </a:endParaRPr>
          </a:p>
        </p:txBody>
      </p:sp>
      <p:sp>
        <p:nvSpPr>
          <p:cNvPr id="65" name="Google Shape;65;p16"/>
          <p:cNvSpPr txBox="1"/>
          <p:nvPr/>
        </p:nvSpPr>
        <p:spPr>
          <a:xfrm>
            <a:off x="580637" y="899943"/>
            <a:ext cx="8052000" cy="3724136"/>
          </a:xfrm>
          <a:prstGeom prst="rect">
            <a:avLst/>
          </a:prstGeom>
          <a:solidFill>
            <a:schemeClr val="bg1"/>
          </a:solidFill>
          <a:ln>
            <a:noFill/>
          </a:ln>
        </p:spPr>
        <p:txBody>
          <a:bodyPr spcFirstLastPara="1" wrap="square" lIns="91425" tIns="91425" rIns="91425" bIns="91425" anchor="t" anchorCtr="0">
            <a:noAutofit/>
          </a:bodyPr>
          <a:lstStyle/>
          <a:p>
            <a:endParaRPr lang="nl-NL" sz="1800" dirty="0" smtClean="0">
              <a:latin typeface="Arial" panose="020B0604020202020204" pitchFamily="34" charset="0"/>
              <a:cs typeface="Arial" panose="020B0604020202020204" pitchFamily="34" charset="0"/>
            </a:endParaRPr>
          </a:p>
          <a:p>
            <a:r>
              <a:rPr lang="nl-NL" sz="1800" dirty="0" smtClean="0">
                <a:latin typeface="Arial" panose="020B0604020202020204" pitchFamily="34" charset="0"/>
                <a:cs typeface="Arial" panose="020B0604020202020204" pitchFamily="34" charset="0"/>
              </a:rPr>
              <a:t>Als </a:t>
            </a:r>
            <a:r>
              <a:rPr lang="nl-NL" sz="1800" dirty="0">
                <a:latin typeface="Arial" panose="020B0604020202020204" pitchFamily="34" charset="0"/>
                <a:cs typeface="Arial" panose="020B0604020202020204" pitchFamily="34" charset="0"/>
              </a:rPr>
              <a:t>een leerling te laat is meldt hij/zij zich bij loket 038.</a:t>
            </a:r>
          </a:p>
          <a:p>
            <a:pPr marL="0" indent="0">
              <a:buNone/>
            </a:pPr>
            <a:r>
              <a:rPr lang="nl-NL" sz="1800" dirty="0">
                <a:latin typeface="Arial" panose="020B0604020202020204" pitchFamily="34" charset="0"/>
                <a:cs typeface="Arial" panose="020B0604020202020204" pitchFamily="34" charset="0"/>
              </a:rPr>
              <a:t>     Hier krijgt de leerling een briefje en kan naar de les.</a:t>
            </a:r>
          </a:p>
          <a:p>
            <a:pPr marL="0" indent="0">
              <a:buNone/>
            </a:pPr>
            <a:r>
              <a:rPr lang="nl-NL" sz="1800" dirty="0">
                <a:latin typeface="Arial" panose="020B0604020202020204" pitchFamily="34" charset="0"/>
                <a:cs typeface="Arial" panose="020B0604020202020204" pitchFamily="34" charset="0"/>
              </a:rPr>
              <a:t>     Volgende ochtend moet de leerling zich om 8 uur melden</a:t>
            </a:r>
          </a:p>
          <a:p>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Telefoon </a:t>
            </a:r>
            <a:r>
              <a:rPr lang="nl-NL" sz="1800" dirty="0" smtClean="0">
                <a:latin typeface="Arial" panose="020B0604020202020204" pitchFamily="34" charset="0"/>
                <a:cs typeface="Arial" panose="020B0604020202020204" pitchFamily="34" charset="0"/>
              </a:rPr>
              <a:t>mag alleen </a:t>
            </a:r>
            <a:r>
              <a:rPr lang="nl-NL" sz="1800" dirty="0">
                <a:latin typeface="Arial" panose="020B0604020202020204" pitchFamily="34" charset="0"/>
                <a:cs typeface="Arial" panose="020B0604020202020204" pitchFamily="34" charset="0"/>
              </a:rPr>
              <a:t>in </a:t>
            </a:r>
            <a:r>
              <a:rPr lang="nl-NL" sz="1800" dirty="0" smtClean="0">
                <a:latin typeface="Arial" panose="020B0604020202020204" pitchFamily="34" charset="0"/>
                <a:cs typeface="Arial" panose="020B0604020202020204" pitchFamily="34" charset="0"/>
              </a:rPr>
              <a:t>de pauze worden gebruikt of </a:t>
            </a:r>
            <a:r>
              <a:rPr lang="nl-NL" sz="1800" dirty="0">
                <a:latin typeface="Arial" panose="020B0604020202020204" pitchFamily="34" charset="0"/>
                <a:cs typeface="Arial" panose="020B0604020202020204" pitchFamily="34" charset="0"/>
              </a:rPr>
              <a:t>na </a:t>
            </a:r>
            <a:r>
              <a:rPr lang="nl-NL" sz="1800" dirty="0" smtClean="0">
                <a:latin typeface="Arial" panose="020B0604020202020204" pitchFamily="34" charset="0"/>
                <a:cs typeface="Arial" panose="020B0604020202020204" pitchFamily="34" charset="0"/>
              </a:rPr>
              <a:t>toestemming van de  docent.</a:t>
            </a:r>
            <a:endParaRPr lang="nl-NL" sz="1800" dirty="0">
              <a:latin typeface="Arial" panose="020B0604020202020204" pitchFamily="34" charset="0"/>
              <a:cs typeface="Arial" panose="020B0604020202020204" pitchFamily="34" charset="0"/>
            </a:endParaRPr>
          </a:p>
          <a:p>
            <a:pPr marL="0" indent="0">
              <a:buNone/>
            </a:pPr>
            <a:endParaRPr lang="nl-NL" sz="1800" dirty="0" smtClean="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In </a:t>
            </a:r>
            <a:r>
              <a:rPr lang="nl-NL" sz="1800" dirty="0" err="1" smtClean="0">
                <a:latin typeface="Arial" panose="020B0604020202020204" pitchFamily="34" charset="0"/>
                <a:cs typeface="Arial" panose="020B0604020202020204" pitchFamily="34" charset="0"/>
              </a:rPr>
              <a:t>somtoday</a:t>
            </a:r>
            <a:r>
              <a:rPr lang="nl-NL" sz="1800" dirty="0" smtClean="0">
                <a:latin typeface="Arial" panose="020B0604020202020204" pitchFamily="34" charset="0"/>
                <a:cs typeface="Arial" panose="020B0604020202020204" pitchFamily="34" charset="0"/>
              </a:rPr>
              <a:t> kunt u de cijfers en het rooster van uw zoon/dochter inzien. </a:t>
            </a:r>
          </a:p>
          <a:p>
            <a:r>
              <a:rPr lang="nl-NL" sz="1800" dirty="0" smtClean="0">
                <a:latin typeface="Arial" panose="020B0604020202020204" pitchFamily="34" charset="0"/>
                <a:cs typeface="Arial" panose="020B0604020202020204" pitchFamily="34" charset="0"/>
              </a:rPr>
              <a:t>Voor </a:t>
            </a:r>
            <a:r>
              <a:rPr lang="nl-NL" sz="1800" dirty="0">
                <a:latin typeface="Arial" panose="020B0604020202020204" pitchFamily="34" charset="0"/>
                <a:cs typeface="Arial" panose="020B0604020202020204" pitchFamily="34" charset="0"/>
              </a:rPr>
              <a:t>vragen m.b.t. </a:t>
            </a:r>
            <a:r>
              <a:rPr lang="nl-NL" sz="1800" dirty="0" smtClean="0">
                <a:latin typeface="Arial" panose="020B0604020202020204" pitchFamily="34" charset="0"/>
                <a:cs typeface="Arial" panose="020B0604020202020204" pitchFamily="34" charset="0"/>
              </a:rPr>
              <a:t>ouderportaal/</a:t>
            </a:r>
            <a:r>
              <a:rPr lang="nl-NL" sz="1800" dirty="0" err="1" smtClean="0">
                <a:latin typeface="Arial" panose="020B0604020202020204" pitchFamily="34" charset="0"/>
                <a:cs typeface="Arial" panose="020B0604020202020204" pitchFamily="34" charset="0"/>
              </a:rPr>
              <a:t>somtoday</a:t>
            </a:r>
            <a:r>
              <a:rPr lang="nl-NL" sz="1800" dirty="0" smtClean="0">
                <a:latin typeface="Arial" panose="020B0604020202020204" pitchFamily="34" charset="0"/>
                <a:cs typeface="Arial" panose="020B0604020202020204" pitchFamily="34" charset="0"/>
              </a:rPr>
              <a:t> kunt u mailen naar: </a:t>
            </a:r>
            <a:r>
              <a:rPr lang="nl-NL" sz="1800" dirty="0" smtClean="0">
                <a:solidFill>
                  <a:srgbClr val="0070C0"/>
                </a:solidFill>
                <a:latin typeface="Arial" panose="020B0604020202020204" pitchFamily="34" charset="0"/>
                <a:cs typeface="Arial" panose="020B0604020202020204" pitchFamily="34" charset="0"/>
              </a:rPr>
              <a:t>Mwigmans@stedelijkcollege.nl</a:t>
            </a:r>
            <a:endParaRPr lang="nl-NL" sz="1800" dirty="0">
              <a:solidFill>
                <a:srgbClr val="0070C0"/>
              </a:solidFill>
              <a:latin typeface="Arial" panose="020B0604020202020204" pitchFamily="34" charset="0"/>
              <a:cs typeface="Arial" panose="020B0604020202020204" pitchFamily="34" charset="0"/>
            </a:endParaRPr>
          </a:p>
          <a:p>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59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angepast 2">
      <a:dk1>
        <a:srgbClr val="A9C25D"/>
      </a:dk1>
      <a:lt1>
        <a:srgbClr val="FFFFFF"/>
      </a:lt1>
      <a:dk2>
        <a:srgbClr val="A9C27D"/>
      </a:dk2>
      <a:lt2>
        <a:srgbClr val="5E514D"/>
      </a:lt2>
      <a:accent1>
        <a:srgbClr val="4F81BD"/>
      </a:accent1>
      <a:accent2>
        <a:srgbClr val="C0504D"/>
      </a:accent2>
      <a:accent3>
        <a:srgbClr val="A9C25D"/>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1860</Words>
  <Application>Microsoft Office PowerPoint</Application>
  <PresentationFormat>Diavoorstelling (16:9)</PresentationFormat>
  <Paragraphs>219</Paragraphs>
  <Slides>26</Slides>
  <Notes>25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Wingdings</vt:lpstr>
      <vt:lpstr>Office-thema</vt:lpstr>
      <vt:lpstr>Algemene  Ouderavond </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Jaarlaagoverleg Leerjaar 2</dc:title>
  <dc:creator>Axel Bisschoff</dc:creator>
  <cp:lastModifiedBy>Koen Meulendijks (mln)</cp:lastModifiedBy>
  <cp:revision>58</cp:revision>
  <dcterms:created xsi:type="dcterms:W3CDTF">2019-10-28T10:13:26Z</dcterms:created>
  <dcterms:modified xsi:type="dcterms:W3CDTF">2020-09-15T08:30:42Z</dcterms:modified>
</cp:coreProperties>
</file>